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61" r:id="rId3"/>
    <p:sldId id="274" r:id="rId4"/>
    <p:sldId id="275" r:id="rId5"/>
    <p:sldId id="276" r:id="rId6"/>
    <p:sldId id="277" r:id="rId7"/>
    <p:sldId id="278" r:id="rId8"/>
    <p:sldId id="279" r:id="rId9"/>
    <p:sldId id="280" r:id="rId10"/>
    <p:sldId id="281" r:id="rId11"/>
    <p:sldId id="282" r:id="rId12"/>
    <p:sldId id="283" r:id="rId13"/>
    <p:sldId id="284" r:id="rId14"/>
    <p:sldId id="286" r:id="rId15"/>
    <p:sldId id="287" r:id="rId16"/>
    <p:sldId id="289" r:id="rId17"/>
    <p:sldId id="288" r:id="rId18"/>
    <p:sldId id="290" r:id="rId19"/>
    <p:sldId id="291" r:id="rId20"/>
    <p:sldId id="292" r:id="rId21"/>
    <p:sldId id="301" r:id="rId22"/>
    <p:sldId id="293" r:id="rId23"/>
    <p:sldId id="294" r:id="rId24"/>
    <p:sldId id="295" r:id="rId25"/>
    <p:sldId id="297" r:id="rId26"/>
    <p:sldId id="298" r:id="rId27"/>
    <p:sldId id="299" r:id="rId28"/>
    <p:sldId id="300" r:id="rId29"/>
    <p:sldId id="302" r:id="rId30"/>
    <p:sldId id="303" r:id="rId31"/>
    <p:sldId id="304" r:id="rId32"/>
  </p:sldIdLst>
  <p:sldSz cx="2743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7" autoAdjust="0"/>
    <p:restoredTop sz="77045" autoAdjust="0"/>
  </p:normalViewPr>
  <p:slideViewPr>
    <p:cSldViewPr>
      <p:cViewPr>
        <p:scale>
          <a:sx n="50" d="100"/>
          <a:sy n="50" d="100"/>
        </p:scale>
        <p:origin x="1218" y="-852"/>
      </p:cViewPr>
      <p:guideLst>
        <p:guide orient="horz" pos="2160"/>
        <p:guide pos="86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r>
              <a:rPr lang="en-US" smtClean="0"/>
              <a:t>Ramy Labna Presentation</a:t>
            </a: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6D41AFDF-0705-456B-A65B-7BD7A1B2B958}" type="datetimeFigureOut">
              <a:rPr lang="en-US" smtClean="0"/>
              <a:t>4/22/2014</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5F7C216F-CD9F-4CF8-8CC5-AFBB581E79C3}" type="slidenum">
              <a:rPr lang="en-US" smtClean="0"/>
              <a:t>‹#›</a:t>
            </a:fld>
            <a:endParaRPr lang="en-US"/>
          </a:p>
        </p:txBody>
      </p:sp>
    </p:spTree>
    <p:extLst>
      <p:ext uri="{BB962C8B-B14F-4D97-AF65-F5344CB8AC3E}">
        <p14:creationId xmlns:p14="http://schemas.microsoft.com/office/powerpoint/2010/main" val="415669352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382" tIns="46191" rIns="92382" bIns="46191" rtlCol="0"/>
          <a:lstStyle>
            <a:lvl1pPr algn="l">
              <a:defRPr sz="1200"/>
            </a:lvl1pPr>
          </a:lstStyle>
          <a:p>
            <a:r>
              <a:rPr lang="en-US" smtClean="0"/>
              <a:t>Ramy Labna Presentation</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382" tIns="46191" rIns="92382" bIns="46191" rtlCol="0"/>
          <a:lstStyle>
            <a:lvl1pPr algn="r">
              <a:defRPr sz="1200"/>
            </a:lvl1pPr>
          </a:lstStyle>
          <a:p>
            <a:fld id="{B11C6D75-F3E2-47A2-ADCE-6A1CF5D2C9C2}" type="datetimeFigureOut">
              <a:rPr lang="en-US" smtClean="0"/>
              <a:t>4/22/2014</a:t>
            </a:fld>
            <a:endParaRPr lang="en-US"/>
          </a:p>
        </p:txBody>
      </p:sp>
      <p:sp>
        <p:nvSpPr>
          <p:cNvPr id="4" name="Slide Image Placeholder 3"/>
          <p:cNvSpPr>
            <a:spLocks noGrp="1" noRot="1" noChangeAspect="1"/>
          </p:cNvSpPr>
          <p:nvPr>
            <p:ph type="sldImg" idx="2"/>
          </p:nvPr>
        </p:nvSpPr>
        <p:spPr>
          <a:xfrm>
            <a:off x="-3467100" y="698500"/>
            <a:ext cx="13944600" cy="3486150"/>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382" tIns="46191" rIns="92382" bIns="46191" rtlCol="0" anchor="b"/>
          <a:lstStyle>
            <a:lvl1pPr algn="r">
              <a:defRPr sz="1200"/>
            </a:lvl1pPr>
          </a:lstStyle>
          <a:p>
            <a:fld id="{2E653B55-DFCC-456A-A0AD-5CCF54B4783F}" type="slidenum">
              <a:rPr lang="en-US" smtClean="0"/>
              <a:t>‹#›</a:t>
            </a:fld>
            <a:endParaRPr lang="en-US"/>
          </a:p>
        </p:txBody>
      </p:sp>
    </p:spTree>
    <p:extLst>
      <p:ext uri="{BB962C8B-B14F-4D97-AF65-F5344CB8AC3E}">
        <p14:creationId xmlns:p14="http://schemas.microsoft.com/office/powerpoint/2010/main" val="243666375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53B55-DFCC-456A-A0AD-5CCF54B4783F}" type="slidenum">
              <a:rPr lang="en-US" smtClean="0"/>
              <a:t>1</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1128771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E653B55-DFCC-456A-A0AD-5CCF54B4783F}"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653B55-DFCC-456A-A0AD-5CCF54B4783F}"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12</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13</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15</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16</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17</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As you can Qatar is much more cheaper due to having no minimum wage, free medical service and large availability of unskilled workers. This however can negatively affect the jobsite due to the workers lack of knowledge.</a:t>
            </a: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In comparison to the US which is ___% more</a:t>
            </a:r>
          </a:p>
        </p:txBody>
      </p:sp>
      <p:sp>
        <p:nvSpPr>
          <p:cNvPr id="4" name="Slide Number Placeholder 3"/>
          <p:cNvSpPr>
            <a:spLocks noGrp="1"/>
          </p:cNvSpPr>
          <p:nvPr>
            <p:ph type="sldNum" sz="quarter" idx="10"/>
          </p:nvPr>
        </p:nvSpPr>
        <p:spPr/>
        <p:txBody>
          <a:bodyPr/>
          <a:lstStyle/>
          <a:p>
            <a:fld id="{2E653B55-DFCC-456A-A0AD-5CCF54B4783F}" type="slidenum">
              <a:rPr lang="en-US" smtClean="0"/>
              <a:t>18</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US prove to have much stricter safety standards than Qatar, which is why HHD has 0 recordable accidents compared to Mansoura's 8.</a:t>
            </a: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Qatar does not have a safety administration such as OSHA this can result in lack of safety in the actual jobsite, resulting in extra costs and schedule delays.</a:t>
            </a:r>
          </a:p>
        </p:txBody>
      </p:sp>
      <p:sp>
        <p:nvSpPr>
          <p:cNvPr id="4" name="Slide Number Placeholder 3"/>
          <p:cNvSpPr>
            <a:spLocks noGrp="1"/>
          </p:cNvSpPr>
          <p:nvPr>
            <p:ph type="sldNum" sz="quarter" idx="10"/>
          </p:nvPr>
        </p:nvSpPr>
        <p:spPr/>
        <p:txBody>
          <a:bodyPr/>
          <a:lstStyle/>
          <a:p>
            <a:fld id="{2E653B55-DFCC-456A-A0AD-5CCF54B4783F}" type="slidenum">
              <a:rPr lang="en-US" smtClean="0"/>
              <a:t>19</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E653B55-DFCC-456A-A0AD-5CCF54B4783F}" type="slidenum">
              <a:rPr lang="en-US" smtClean="0"/>
              <a:t>2</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Rather than have a three phase QC program much like the HHD project, the Mansoura development they have an engineer on site to check the work, which </a:t>
            </a:r>
            <a:r>
              <a:rPr lang="en-US" sz="1200" b="0" i="0" u="none" strike="noStrike" kern="1200" baseline="0" dirty="0" err="1" smtClean="0">
                <a:solidFill>
                  <a:schemeClr val="tx1"/>
                </a:solidFill>
                <a:latin typeface="+mn-lt"/>
                <a:ea typeface="+mn-ea"/>
                <a:cs typeface="+mn-cs"/>
              </a:rPr>
              <a:t>isnt</a:t>
            </a:r>
            <a:r>
              <a:rPr lang="en-US" sz="1200" b="0" i="0" u="none" strike="noStrike" kern="1200" baseline="0" dirty="0" smtClean="0">
                <a:solidFill>
                  <a:schemeClr val="tx1"/>
                </a:solidFill>
                <a:latin typeface="+mn-lt"/>
                <a:ea typeface="+mn-ea"/>
                <a:cs typeface="+mn-cs"/>
              </a:rPr>
              <a:t> very proficient.</a:t>
            </a: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Not having a QC program can negatively impact the quality of the building and result in many problems along the future.</a:t>
            </a:r>
          </a:p>
        </p:txBody>
      </p:sp>
      <p:sp>
        <p:nvSpPr>
          <p:cNvPr id="4" name="Slide Number Placeholder 3"/>
          <p:cNvSpPr>
            <a:spLocks noGrp="1"/>
          </p:cNvSpPr>
          <p:nvPr>
            <p:ph type="sldNum" sz="quarter" idx="10"/>
          </p:nvPr>
        </p:nvSpPr>
        <p:spPr/>
        <p:txBody>
          <a:bodyPr/>
          <a:lstStyle/>
          <a:p>
            <a:fld id="{2E653B55-DFCC-456A-A0AD-5CCF54B4783F}" type="slidenum">
              <a:rPr lang="en-US" smtClean="0"/>
              <a:t>20</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21</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smtClean="0">
                <a:solidFill>
                  <a:schemeClr val="tx1"/>
                </a:solidFill>
                <a:latin typeface="+mn-lt"/>
                <a:ea typeface="+mn-ea"/>
                <a:cs typeface="+mn-cs"/>
              </a:rPr>
              <a:t>Consists of finding ways to by pass the halt of construction which is implemented during the summer months where temp can rise over 122 degrees.</a:t>
            </a:r>
          </a:p>
        </p:txBody>
      </p:sp>
      <p:sp>
        <p:nvSpPr>
          <p:cNvPr id="4" name="Slide Number Placeholder 3"/>
          <p:cNvSpPr>
            <a:spLocks noGrp="1"/>
          </p:cNvSpPr>
          <p:nvPr>
            <p:ph type="sldNum" sz="quarter" idx="10"/>
          </p:nvPr>
        </p:nvSpPr>
        <p:spPr/>
        <p:txBody>
          <a:bodyPr/>
          <a:lstStyle/>
          <a:p>
            <a:fld id="{2E653B55-DFCC-456A-A0AD-5CCF54B4783F}" type="slidenum">
              <a:rPr lang="en-US" smtClean="0"/>
              <a:t>22</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23</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24</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25</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26</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27</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28</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29</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653B55-DFCC-456A-A0AD-5CCF54B4783F}" type="slidenum">
              <a:rPr lang="en-US" smtClean="0"/>
              <a:t>3</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30</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653B55-DFCC-456A-A0AD-5CCF54B4783F}" type="slidenum">
              <a:rPr lang="en-US" smtClean="0"/>
              <a:t>31</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653B55-DFCC-456A-A0AD-5CCF54B4783F}" type="slidenum">
              <a:rPr lang="en-US" smtClean="0"/>
              <a:t>4</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653B55-DFCC-456A-A0AD-5CCF54B4783F}" type="slidenum">
              <a:rPr lang="en-US" smtClean="0"/>
              <a:t>5</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653B55-DFCC-456A-A0AD-5CCF54B4783F}" type="slidenum">
              <a:rPr lang="en-US" smtClean="0"/>
              <a:t>6</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53B55-DFCC-456A-A0AD-5CCF54B4783F}" type="slidenum">
              <a:rPr lang="en-US" smtClean="0"/>
              <a:t>7</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53B55-DFCC-456A-A0AD-5CCF54B4783F}" type="slidenum">
              <a:rPr lang="en-US" smtClean="0"/>
              <a:t>8</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7100" y="698500"/>
            <a:ext cx="13944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653B55-DFCC-456A-A0AD-5CCF54B4783F}" type="slidenum">
              <a:rPr lang="en-US" smtClean="0"/>
              <a:t>9</a:t>
            </a:fld>
            <a:endParaRPr lang="en-US"/>
          </a:p>
        </p:txBody>
      </p:sp>
      <p:sp>
        <p:nvSpPr>
          <p:cNvPr id="5" name="Header Placeholder 4"/>
          <p:cNvSpPr>
            <a:spLocks noGrp="1"/>
          </p:cNvSpPr>
          <p:nvPr>
            <p:ph type="hdr" sz="quarter" idx="11"/>
          </p:nvPr>
        </p:nvSpPr>
        <p:spPr/>
        <p:txBody>
          <a:bodyPr/>
          <a:lstStyle/>
          <a:p>
            <a:r>
              <a:rPr lang="en-US" smtClean="0"/>
              <a:t>Ramy Labna Presentation</a:t>
            </a:r>
            <a:endParaRPr lang="en-US"/>
          </a:p>
        </p:txBody>
      </p:sp>
    </p:spTree>
    <p:extLst>
      <p:ext uri="{BB962C8B-B14F-4D97-AF65-F5344CB8AC3E}">
        <p14:creationId xmlns:p14="http://schemas.microsoft.com/office/powerpoint/2010/main" val="284997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6974800" y="3048"/>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2743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438912" y="6391657"/>
            <a:ext cx="2649931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4114800" y="2819400"/>
            <a:ext cx="19202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1824963-9884-4036-90EF-471462796ABD}" type="datetimeFigureOut">
              <a:rPr lang="en-US" smtClean="0"/>
              <a:t>4/22/2014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466344" y="2420112"/>
            <a:ext cx="2649931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457200" y="152400"/>
            <a:ext cx="2649931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12801600" y="2115312"/>
            <a:ext cx="1828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13085064" y="2209800"/>
            <a:ext cx="126187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13030200" y="2199451"/>
            <a:ext cx="1371600" cy="441325"/>
          </a:xfrm>
        </p:spPr>
        <p:txBody>
          <a:bodyPr/>
          <a:lstStyle>
            <a:lvl1pPr>
              <a:defRPr>
                <a:solidFill>
                  <a:schemeClr val="accent3">
                    <a:shade val="75000"/>
                  </a:schemeClr>
                </a:solidFill>
              </a:defRPr>
            </a:lvl1pPr>
          </a:lstStyle>
          <a:p>
            <a:fld id="{D6558486-9BC0-4AC0-B7C0-FD6AFAC8F2C3}" type="slidenum">
              <a:rPr lang="en-US" smtClean="0"/>
              <a:t>‹#›</a:t>
            </a:fld>
            <a:endParaRPr lang="en-US"/>
          </a:p>
        </p:txBody>
      </p:sp>
      <p:sp>
        <p:nvSpPr>
          <p:cNvPr id="8" name="Title 7"/>
          <p:cNvSpPr>
            <a:spLocks noGrp="1"/>
          </p:cNvSpPr>
          <p:nvPr>
            <p:ph type="ctrTitle"/>
          </p:nvPr>
        </p:nvSpPr>
        <p:spPr>
          <a:xfrm>
            <a:off x="2057400" y="381000"/>
            <a:ext cx="23317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824963-9884-4036-90EF-471462796ABD}"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58486-9BC0-4AC0-B7C0-FD6AFAC8F2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21031200" y="0"/>
            <a:ext cx="6400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743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438912" y="6391657"/>
            <a:ext cx="2649931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457200" y="155448"/>
            <a:ext cx="2649931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1831086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20519136" y="2925763"/>
            <a:ext cx="1828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20802600" y="3020251"/>
            <a:ext cx="126187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20747736" y="3009902"/>
            <a:ext cx="1371600" cy="441325"/>
          </a:xfrm>
        </p:spPr>
        <p:txBody>
          <a:bodyPr/>
          <a:lstStyle/>
          <a:p>
            <a:fld id="{D6558486-9BC0-4AC0-B7C0-FD6AFAC8F2C3}" type="slidenum">
              <a:rPr lang="en-US" smtClean="0"/>
              <a:t>‹#›</a:t>
            </a:fld>
            <a:endParaRPr lang="en-US"/>
          </a:p>
        </p:txBody>
      </p:sp>
      <p:sp>
        <p:nvSpPr>
          <p:cNvPr id="3" name="Vertical Text Placeholder 2"/>
          <p:cNvSpPr>
            <a:spLocks noGrp="1"/>
          </p:cNvSpPr>
          <p:nvPr>
            <p:ph type="body" orient="vert" idx="1"/>
          </p:nvPr>
        </p:nvSpPr>
        <p:spPr>
          <a:xfrm>
            <a:off x="914400" y="304800"/>
            <a:ext cx="19659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824963-9884-4036-90EF-471462796ABD}"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22174200" y="304802"/>
            <a:ext cx="43434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1824963-9884-4036-90EF-471462796ABD}"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3085064" y="1026373"/>
            <a:ext cx="1371600" cy="441325"/>
          </a:xfrm>
        </p:spPr>
        <p:txBody>
          <a:bodyPr/>
          <a:lstStyle/>
          <a:p>
            <a:fld id="{D6558486-9BC0-4AC0-B7C0-FD6AFAC8F2C3}" type="slidenum">
              <a:rPr lang="en-US" smtClean="0"/>
              <a:t>‹#›</a:t>
            </a:fld>
            <a:endParaRPr lang="en-US"/>
          </a:p>
        </p:txBody>
      </p:sp>
      <p:sp>
        <p:nvSpPr>
          <p:cNvPr id="8" name="Content Placeholder 7"/>
          <p:cNvSpPr>
            <a:spLocks noGrp="1"/>
          </p:cNvSpPr>
          <p:nvPr>
            <p:ph sz="quarter" idx="1"/>
          </p:nvPr>
        </p:nvSpPr>
        <p:spPr>
          <a:xfrm>
            <a:off x="905256" y="1527048"/>
            <a:ext cx="255117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26974800" y="1905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457200" y="2286000"/>
            <a:ext cx="2649931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466344" y="142352"/>
            <a:ext cx="2649931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105278" y="2743200"/>
            <a:ext cx="1944052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438912" y="6391657"/>
            <a:ext cx="2649931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457200" y="152400"/>
            <a:ext cx="2649931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1824963-9884-4036-90EF-471462796ABD}" type="datetimeFigureOut">
              <a:rPr lang="en-US" smtClean="0"/>
              <a:t>4/22/2014</a:t>
            </a:fld>
            <a:endParaRPr lang="en-US"/>
          </a:p>
        </p:txBody>
      </p:sp>
      <p:sp>
        <p:nvSpPr>
          <p:cNvPr id="8" name="Straight Connector 7"/>
          <p:cNvSpPr>
            <a:spLocks noChangeShapeType="1"/>
          </p:cNvSpPr>
          <p:nvPr/>
        </p:nvSpPr>
        <p:spPr bwMode="auto">
          <a:xfrm>
            <a:off x="457200" y="2438400"/>
            <a:ext cx="2649931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12801600" y="2115312"/>
            <a:ext cx="1828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085064" y="2209800"/>
            <a:ext cx="126187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3030200" y="2199451"/>
            <a:ext cx="1371600" cy="441325"/>
          </a:xfrm>
        </p:spPr>
        <p:txBody>
          <a:bodyPr/>
          <a:lstStyle>
            <a:lvl1pPr>
              <a:defRPr>
                <a:solidFill>
                  <a:schemeClr val="accent3">
                    <a:shade val="75000"/>
                  </a:schemeClr>
                </a:solidFill>
              </a:defRPr>
            </a:lvl1pPr>
          </a:lstStyle>
          <a:p>
            <a:fld id="{D6558486-9BC0-4AC0-B7C0-FD6AFAC8F2C3}" type="slidenum">
              <a:rPr lang="en-US" smtClean="0"/>
              <a:t>‹#›</a:t>
            </a:fld>
            <a:endParaRPr lang="en-US"/>
          </a:p>
        </p:txBody>
      </p:sp>
      <p:sp>
        <p:nvSpPr>
          <p:cNvPr id="2" name="Title 1"/>
          <p:cNvSpPr>
            <a:spLocks noGrp="1"/>
          </p:cNvSpPr>
          <p:nvPr>
            <p:ph type="title"/>
          </p:nvPr>
        </p:nvSpPr>
        <p:spPr>
          <a:xfrm>
            <a:off x="2166939" y="533400"/>
            <a:ext cx="23317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05256" y="228600"/>
            <a:ext cx="25603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17373600" y="6409944"/>
            <a:ext cx="9134856" cy="365760"/>
          </a:xfrm>
        </p:spPr>
        <p:txBody>
          <a:bodyPr/>
          <a:lstStyle/>
          <a:p>
            <a:fld id="{51824963-9884-4036-90EF-471462796ABD}"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58486-9BC0-4AC0-B7C0-FD6AFAC8F2C3}" type="slidenum">
              <a:rPr lang="en-US" smtClean="0"/>
              <a:t>‹#›</a:t>
            </a:fld>
            <a:endParaRPr lang="en-US"/>
          </a:p>
        </p:txBody>
      </p:sp>
      <p:sp>
        <p:nvSpPr>
          <p:cNvPr id="8" name="Straight Connector 7"/>
          <p:cNvSpPr>
            <a:spLocks noChangeShapeType="1"/>
          </p:cNvSpPr>
          <p:nvPr/>
        </p:nvSpPr>
        <p:spPr bwMode="auto">
          <a:xfrm flipV="1">
            <a:off x="13689242" y="1575653"/>
            <a:ext cx="26763"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905256" y="1371600"/>
            <a:ext cx="12115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14401800" y="1371600"/>
            <a:ext cx="12115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1371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2743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2697480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457200" y="1371600"/>
            <a:ext cx="2649931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437769" y="6391656"/>
            <a:ext cx="2649931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905256" y="1524000"/>
            <a:ext cx="12120564"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4373992" y="1524000"/>
            <a:ext cx="1212532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1824963-9884-4036-90EF-471462796ABD}" type="datetimeFigureOut">
              <a:rPr lang="en-US" smtClean="0"/>
              <a:t>4/22/2014</a:t>
            </a:fld>
            <a:endParaRPr lang="en-US"/>
          </a:p>
        </p:txBody>
      </p:sp>
      <p:sp>
        <p:nvSpPr>
          <p:cNvPr id="8" name="Footer Placeholder 7"/>
          <p:cNvSpPr>
            <a:spLocks noGrp="1"/>
          </p:cNvSpPr>
          <p:nvPr>
            <p:ph type="ftr" sz="quarter" idx="11"/>
          </p:nvPr>
        </p:nvSpPr>
        <p:spPr>
          <a:xfrm>
            <a:off x="914400" y="6409944"/>
            <a:ext cx="10744200" cy="365760"/>
          </a:xfrm>
        </p:spPr>
        <p:txBody>
          <a:bodyPr/>
          <a:lstStyle/>
          <a:p>
            <a:endParaRPr lang="en-US"/>
          </a:p>
        </p:txBody>
      </p:sp>
      <p:sp>
        <p:nvSpPr>
          <p:cNvPr id="15" name="Straight Connector 14"/>
          <p:cNvSpPr>
            <a:spLocks noChangeShapeType="1"/>
          </p:cNvSpPr>
          <p:nvPr/>
        </p:nvSpPr>
        <p:spPr bwMode="auto">
          <a:xfrm>
            <a:off x="457200" y="1280160"/>
            <a:ext cx="2649931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457200" y="155448"/>
            <a:ext cx="2649931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905256" y="2471383"/>
            <a:ext cx="1212494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14401800" y="2471383"/>
            <a:ext cx="12115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12801600" y="956036"/>
            <a:ext cx="1828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13085064" y="1050524"/>
            <a:ext cx="126187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13030200" y="1042417"/>
            <a:ext cx="1371600" cy="441325"/>
          </a:xfrm>
        </p:spPr>
        <p:txBody>
          <a:bodyPr/>
          <a:lstStyle>
            <a:lvl1pPr algn="ctr">
              <a:defRPr/>
            </a:lvl1pPr>
          </a:lstStyle>
          <a:p>
            <a:fld id="{D6558486-9BC0-4AC0-B7C0-FD6AFAC8F2C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824963-9884-4036-90EF-471462796ABD}" type="datetimeFigureOut">
              <a:rPr lang="en-US" smtClean="0"/>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3030200" y="1036021"/>
            <a:ext cx="1371600" cy="441325"/>
          </a:xfrm>
        </p:spPr>
        <p:txBody>
          <a:bodyPr/>
          <a:lstStyle/>
          <a:p>
            <a:fld id="{D6558486-9BC0-4AC0-B7C0-FD6AFAC8F2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2743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2697480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438912" y="6391657"/>
            <a:ext cx="2649931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457200" y="158496"/>
            <a:ext cx="2649931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1824963-9884-4036-90EF-471462796ABD}" type="datetimeFigureOut">
              <a:rPr lang="en-US" smtClean="0"/>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2801600" y="6324600"/>
            <a:ext cx="1828800" cy="441324"/>
          </a:xfrm>
        </p:spPr>
        <p:txBody>
          <a:bodyPr/>
          <a:lstStyle>
            <a:lvl1pPr>
              <a:defRPr>
                <a:solidFill>
                  <a:srgbClr val="FFFFFF"/>
                </a:solidFill>
              </a:defRPr>
            </a:lvl1pPr>
          </a:lstStyle>
          <a:p>
            <a:fld id="{D6558486-9BC0-4AC0-B7C0-FD6AFAC8F2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457200" y="152400"/>
            <a:ext cx="2649931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2697480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2743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457200" y="609600"/>
            <a:ext cx="8229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143000" y="914400"/>
            <a:ext cx="7086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43000" y="1981201"/>
            <a:ext cx="7086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457200" y="152400"/>
            <a:ext cx="2649931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457200" y="533400"/>
            <a:ext cx="2649931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9372600" y="685800"/>
            <a:ext cx="16916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3886200" y="228600"/>
            <a:ext cx="1828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169664" y="323088"/>
            <a:ext cx="126187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4114800" y="312739"/>
            <a:ext cx="1371600" cy="441325"/>
          </a:xfrm>
        </p:spPr>
        <p:txBody>
          <a:bodyPr/>
          <a:lstStyle>
            <a:lvl1pPr>
              <a:defRPr>
                <a:solidFill>
                  <a:schemeClr val="accent3">
                    <a:shade val="75000"/>
                  </a:schemeClr>
                </a:solidFill>
              </a:defRPr>
            </a:lvl1pPr>
          </a:lstStyle>
          <a:p>
            <a:fld id="{D6558486-9BC0-4AC0-B7C0-FD6AFAC8F2C3}" type="slidenum">
              <a:rPr lang="en-US" smtClean="0"/>
              <a:t>‹#›</a:t>
            </a:fld>
            <a:endParaRPr lang="en-US"/>
          </a:p>
        </p:txBody>
      </p:sp>
      <p:sp>
        <p:nvSpPr>
          <p:cNvPr id="21" name="Rectangle 20"/>
          <p:cNvSpPr>
            <a:spLocks noChangeArrowheads="1"/>
          </p:cNvSpPr>
          <p:nvPr/>
        </p:nvSpPr>
        <p:spPr bwMode="auto">
          <a:xfrm>
            <a:off x="448056" y="6388386"/>
            <a:ext cx="2649931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1824963-9884-4036-90EF-471462796ABD}" type="datetimeFigureOut">
              <a:rPr lang="en-US" smtClean="0"/>
              <a:t>4/22/2014</a:t>
            </a:fld>
            <a:endParaRPr lang="en-US"/>
          </a:p>
        </p:txBody>
      </p:sp>
      <p:sp>
        <p:nvSpPr>
          <p:cNvPr id="6" name="Footer Placeholder 5"/>
          <p:cNvSpPr>
            <a:spLocks noGrp="1"/>
          </p:cNvSpPr>
          <p:nvPr>
            <p:ph type="ftr" sz="quarter" idx="11"/>
          </p:nvPr>
        </p:nvSpPr>
        <p:spPr>
          <a:xfrm>
            <a:off x="905256" y="6410848"/>
            <a:ext cx="1014984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457200" y="533400"/>
            <a:ext cx="2649931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2697480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457200" y="152400"/>
            <a:ext cx="2649931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457200" y="609600"/>
            <a:ext cx="8229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457200" y="155448"/>
            <a:ext cx="2649931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3886200" y="228600"/>
            <a:ext cx="1828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4169664" y="323088"/>
            <a:ext cx="126187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4114800" y="312739"/>
            <a:ext cx="1371600" cy="441325"/>
          </a:xfrm>
        </p:spPr>
        <p:txBody>
          <a:bodyPr/>
          <a:lstStyle/>
          <a:p>
            <a:fld id="{D6558486-9BC0-4AC0-B7C0-FD6AFAC8F2C3}" type="slidenum">
              <a:rPr lang="en-US" smtClean="0"/>
              <a:t>‹#›</a:t>
            </a:fld>
            <a:endParaRPr lang="en-US"/>
          </a:p>
        </p:txBody>
      </p:sp>
      <p:sp>
        <p:nvSpPr>
          <p:cNvPr id="2" name="Title 1"/>
          <p:cNvSpPr>
            <a:spLocks noGrp="1"/>
          </p:cNvSpPr>
          <p:nvPr>
            <p:ph type="title"/>
          </p:nvPr>
        </p:nvSpPr>
        <p:spPr>
          <a:xfrm>
            <a:off x="9001125" y="5029200"/>
            <a:ext cx="17602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9001125" y="609600"/>
            <a:ext cx="17602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990600"/>
            <a:ext cx="7315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448056" y="6388386"/>
            <a:ext cx="2649931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17364456" y="6404984"/>
            <a:ext cx="9134856" cy="365760"/>
          </a:xfrm>
        </p:spPr>
        <p:txBody>
          <a:bodyPr/>
          <a:lstStyle/>
          <a:p>
            <a:fld id="{51824963-9884-4036-90EF-471462796ABD}" type="datetimeFigureOut">
              <a:rPr lang="en-US" smtClean="0"/>
              <a:t>4/22/2014</a:t>
            </a:fld>
            <a:endParaRPr lang="en-US"/>
          </a:p>
        </p:txBody>
      </p:sp>
      <p:sp>
        <p:nvSpPr>
          <p:cNvPr id="6" name="Footer Placeholder 5"/>
          <p:cNvSpPr>
            <a:spLocks noGrp="1"/>
          </p:cNvSpPr>
          <p:nvPr>
            <p:ph type="ftr" sz="quarter" idx="11"/>
          </p:nvPr>
        </p:nvSpPr>
        <p:spPr>
          <a:xfrm>
            <a:off x="905256" y="6410848"/>
            <a:ext cx="1075334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2743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697480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448056" y="6388386"/>
            <a:ext cx="2649931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17373600" y="6404984"/>
            <a:ext cx="9134856" cy="365760"/>
          </a:xfrm>
          <a:prstGeom prst="rect">
            <a:avLst/>
          </a:prstGeom>
        </p:spPr>
        <p:txBody>
          <a:bodyPr vert="horz"/>
          <a:lstStyle>
            <a:lvl1pPr algn="r" eaLnBrk="1" latinLnBrk="0" hangingPunct="1">
              <a:defRPr kumimoji="0" sz="1400">
                <a:solidFill>
                  <a:srgbClr val="FFFFFF"/>
                </a:solidFill>
              </a:defRPr>
            </a:lvl1pPr>
          </a:lstStyle>
          <a:p>
            <a:fld id="{51824963-9884-4036-90EF-471462796ABD}" type="datetimeFigureOut">
              <a:rPr lang="en-US" smtClean="0"/>
              <a:t>4/22/2014</a:t>
            </a:fld>
            <a:endParaRPr lang="en-US"/>
          </a:p>
        </p:txBody>
      </p:sp>
      <p:sp>
        <p:nvSpPr>
          <p:cNvPr id="3" name="Footer Placeholder 2"/>
          <p:cNvSpPr>
            <a:spLocks noGrp="1"/>
          </p:cNvSpPr>
          <p:nvPr>
            <p:ph type="ftr" sz="quarter" idx="3"/>
          </p:nvPr>
        </p:nvSpPr>
        <p:spPr>
          <a:xfrm>
            <a:off x="914400" y="6410848"/>
            <a:ext cx="10744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457200" y="155448"/>
            <a:ext cx="2649931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457200" y="1276743"/>
            <a:ext cx="2649931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801600" y="956036"/>
            <a:ext cx="1828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13085064" y="1050524"/>
            <a:ext cx="126187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13030200" y="1040175"/>
            <a:ext cx="1371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6558486-9BC0-4AC0-B7C0-FD6AFAC8F2C3}" type="slidenum">
              <a:rPr lang="en-US" smtClean="0"/>
              <a:t>‹#›</a:t>
            </a:fld>
            <a:endParaRPr lang="en-US"/>
          </a:p>
        </p:txBody>
      </p:sp>
      <p:sp>
        <p:nvSpPr>
          <p:cNvPr id="22" name="Title Placeholder 21"/>
          <p:cNvSpPr>
            <a:spLocks noGrp="1"/>
          </p:cNvSpPr>
          <p:nvPr>
            <p:ph type="title"/>
          </p:nvPr>
        </p:nvSpPr>
        <p:spPr>
          <a:xfrm>
            <a:off x="905256" y="228600"/>
            <a:ext cx="25603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05256" y="1524000"/>
            <a:ext cx="25603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1588866"/>
            <a:ext cx="5410200" cy="3821334"/>
          </a:xfrm>
          <a:prstGeom prst="rect">
            <a:avLst/>
          </a:prstGeom>
        </p:spPr>
      </p:pic>
      <p:sp>
        <p:nvSpPr>
          <p:cNvPr id="11" name="Rectangle 10"/>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Rectangle 11"/>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2"/>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extBox 20"/>
          <p:cNvSpPr txBox="1"/>
          <p:nvPr/>
        </p:nvSpPr>
        <p:spPr>
          <a:xfrm>
            <a:off x="9829800" y="5566827"/>
            <a:ext cx="7543800" cy="1138773"/>
          </a:xfrm>
          <a:prstGeom prst="rect">
            <a:avLst/>
          </a:prstGeom>
          <a:noFill/>
        </p:spPr>
        <p:txBody>
          <a:bodyPr wrap="square" rtlCol="0">
            <a:spAutoFit/>
          </a:bodyPr>
          <a:lstStyle/>
          <a:p>
            <a:pPr algn="ctr"/>
            <a:r>
              <a:rPr lang="en-US" sz="2400" dirty="0" smtClean="0">
                <a:latin typeface="Adobe Garamond Pro" pitchFamily="18" charset="0"/>
              </a:rPr>
              <a:t>Penn State Architectural Engineering Senior Capstone Project</a:t>
            </a:r>
          </a:p>
          <a:p>
            <a:pPr algn="ctr"/>
            <a:r>
              <a:rPr lang="en-US" sz="2000" dirty="0" err="1">
                <a:latin typeface="Adobe Garamond Pro" pitchFamily="18" charset="0"/>
              </a:rPr>
              <a:t>Ramy</a:t>
            </a:r>
            <a:r>
              <a:rPr lang="en-US" sz="2000" dirty="0">
                <a:latin typeface="Adobe Garamond Pro" pitchFamily="18" charset="0"/>
              </a:rPr>
              <a:t> </a:t>
            </a:r>
            <a:r>
              <a:rPr lang="en-US" sz="2000" dirty="0" err="1">
                <a:latin typeface="Adobe Garamond Pro" pitchFamily="18" charset="0"/>
              </a:rPr>
              <a:t>Labna</a:t>
            </a:r>
            <a:r>
              <a:rPr lang="en-US" sz="2000" dirty="0">
                <a:latin typeface="Adobe Garamond Pro" pitchFamily="18" charset="0"/>
              </a:rPr>
              <a:t> | Construction </a:t>
            </a:r>
            <a:r>
              <a:rPr lang="en-US" sz="2000" dirty="0" smtClean="0">
                <a:latin typeface="Adobe Garamond Pro" pitchFamily="18" charset="0"/>
              </a:rPr>
              <a:t>Option</a:t>
            </a:r>
            <a:r>
              <a:rPr lang="en-US" sz="2000" dirty="0">
                <a:latin typeface="Adobe Garamond Pro" pitchFamily="18" charset="0"/>
              </a:rPr>
              <a:t> | </a:t>
            </a:r>
            <a:r>
              <a:rPr lang="en-US" sz="2000" dirty="0" smtClean="0">
                <a:latin typeface="Adobe Garamond Pro" pitchFamily="18" charset="0"/>
              </a:rPr>
              <a:t>Advisor: Prof Ray Sowers</a:t>
            </a:r>
            <a:endParaRPr lang="en-US" sz="2000" dirty="0">
              <a:latin typeface="Adobe Garamond Pro" pitchFamily="18" charset="0"/>
            </a:endParaRPr>
          </a:p>
          <a:p>
            <a:pPr algn="ctr"/>
            <a:endParaRPr lang="en-US" sz="2400" dirty="0">
              <a:latin typeface="Adobe Garamond Pro" pitchFamily="18" charset="0"/>
            </a:endParaRPr>
          </a:p>
        </p:txBody>
      </p:sp>
      <p:sp>
        <p:nvSpPr>
          <p:cNvPr id="15" name="Title 2"/>
          <p:cNvSpPr>
            <a:spLocks noGrp="1"/>
          </p:cNvSpPr>
          <p:nvPr>
            <p:ph type="ctrTitle"/>
          </p:nvPr>
        </p:nvSpPr>
        <p:spPr>
          <a:xfrm>
            <a:off x="2046890" y="228600"/>
            <a:ext cx="23317200" cy="1752600"/>
          </a:xfrm>
        </p:spPr>
        <p:txBody>
          <a:bodyPr anchor="t">
            <a:normAutofit/>
          </a:bodyPr>
          <a:lstStyle/>
          <a:p>
            <a:r>
              <a:rPr lang="en-US" sz="4000" dirty="0" smtClean="0">
                <a:solidFill>
                  <a:schemeClr val="bg1"/>
                </a:solidFill>
                <a:latin typeface="Adobe Garamond Pro" pitchFamily="18" charset="0"/>
              </a:rPr>
              <a:t>2B + G + M + 7 Mansoura Development</a:t>
            </a:r>
            <a:br>
              <a:rPr lang="en-US" sz="4000" dirty="0" smtClean="0">
                <a:solidFill>
                  <a:schemeClr val="bg1"/>
                </a:solidFill>
                <a:latin typeface="Adobe Garamond Pro" pitchFamily="18" charset="0"/>
              </a:rPr>
            </a:br>
            <a:r>
              <a:rPr lang="en-US" sz="4000" dirty="0" smtClean="0">
                <a:solidFill>
                  <a:schemeClr val="bg1"/>
                </a:solidFill>
                <a:latin typeface="Adobe Garamond Pro" pitchFamily="18" charset="0"/>
              </a:rPr>
              <a:t>Doha, Qatar</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980342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5" name="TextBox 14"/>
          <p:cNvSpPr txBox="1"/>
          <p:nvPr/>
        </p:nvSpPr>
        <p:spPr>
          <a:xfrm>
            <a:off x="10276490" y="1524000"/>
            <a:ext cx="6868510" cy="6309420"/>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Cast in Place Concrete</a:t>
            </a:r>
          </a:p>
          <a:p>
            <a:pPr marL="342900" indent="-342900">
              <a:buFont typeface="Arial" panose="020B0604020202020204" pitchFamily="34" charset="0"/>
              <a:buChar char="•"/>
            </a:pPr>
            <a:r>
              <a:rPr lang="en-US" sz="2000" dirty="0" smtClean="0">
                <a:latin typeface="Adobe Garamond Pro" pitchFamily="18" charset="0"/>
              </a:rPr>
              <a:t>Price retrieved from </a:t>
            </a:r>
            <a:r>
              <a:rPr lang="en-US" sz="2000" dirty="0" err="1" smtClean="0">
                <a:latin typeface="Adobe Garamond Pro" pitchFamily="18" charset="0"/>
              </a:rPr>
              <a:t>RSMeans</a:t>
            </a:r>
            <a:r>
              <a:rPr lang="en-US" sz="2000" dirty="0" smtClean="0">
                <a:latin typeface="Adobe Garamond Pro" pitchFamily="18" charset="0"/>
              </a:rPr>
              <a:t> (Location factor: Philadelphia)</a:t>
            </a:r>
          </a:p>
          <a:p>
            <a:pPr marL="342900" indent="-342900">
              <a:buFont typeface="Arial" panose="020B0604020202020204" pitchFamily="34" charset="0"/>
              <a:buChar char="•"/>
            </a:pPr>
            <a:r>
              <a:rPr lang="en-US" sz="2000" dirty="0" smtClean="0">
                <a:latin typeface="Adobe Garamond Pro" pitchFamily="18" charset="0"/>
              </a:rPr>
              <a:t>Cost includes Labor, Material &amp; Erection</a:t>
            </a:r>
          </a:p>
          <a:p>
            <a:pPr marL="342900" indent="-342900">
              <a:buFont typeface="Arial" panose="020B0604020202020204" pitchFamily="34" charset="0"/>
              <a:buChar char="•"/>
            </a:pPr>
            <a:r>
              <a:rPr lang="en-US" sz="2000" dirty="0" smtClean="0">
                <a:latin typeface="Adobe Garamond Pro" pitchFamily="18" charset="0"/>
              </a:rPr>
              <a:t>Cost: $550.50/CY</a:t>
            </a:r>
          </a:p>
          <a:p>
            <a:pPr marL="342900" indent="-342900">
              <a:buFont typeface="Arial" panose="020B0604020202020204" pitchFamily="34" charset="0"/>
              <a:buChar char="•"/>
            </a:pPr>
            <a:endParaRPr lang="en-US" sz="2000" dirty="0">
              <a:latin typeface="Adobe Garamond Pro" pitchFamily="18" charset="0"/>
            </a:endParaRPr>
          </a:p>
          <a:p>
            <a:r>
              <a:rPr lang="en-US" sz="2400" u="sng" dirty="0" smtClean="0">
                <a:solidFill>
                  <a:schemeClr val="accent2">
                    <a:lumMod val="60000"/>
                    <a:lumOff val="40000"/>
                  </a:schemeClr>
                </a:solidFill>
                <a:latin typeface="Adobe Garamond Pro" pitchFamily="18" charset="0"/>
              </a:rPr>
              <a:t>Precast Concrete Wall Panels</a:t>
            </a:r>
            <a:endParaRPr lang="en-US" sz="2400" u="sng" dirty="0">
              <a:solidFill>
                <a:schemeClr val="accent2">
                  <a:lumMod val="60000"/>
                  <a:lumOff val="40000"/>
                </a:schemeClr>
              </a:solidFill>
              <a:latin typeface="Adobe Garamond Pro" pitchFamily="18" charset="0"/>
            </a:endParaRPr>
          </a:p>
          <a:p>
            <a:pPr marL="342900" indent="-342900">
              <a:buFont typeface="Arial" panose="020B0604020202020204" pitchFamily="34" charset="0"/>
              <a:buChar char="•"/>
            </a:pPr>
            <a:r>
              <a:rPr lang="en-US" sz="2000" dirty="0">
                <a:latin typeface="Adobe Garamond Pro" pitchFamily="18" charset="0"/>
              </a:rPr>
              <a:t>Price retrieved from </a:t>
            </a:r>
            <a:r>
              <a:rPr lang="en-US" sz="2000" dirty="0" err="1" smtClean="0">
                <a:latin typeface="Adobe Garamond Pro" pitchFamily="18" charset="0"/>
              </a:rPr>
              <a:t>Encon</a:t>
            </a:r>
            <a:r>
              <a:rPr lang="en-US" sz="2000" dirty="0" smtClean="0">
                <a:latin typeface="Adobe Garamond Pro" pitchFamily="18" charset="0"/>
              </a:rPr>
              <a:t> United Precast Company</a:t>
            </a:r>
            <a:endParaRPr lang="en-US" sz="2000" dirty="0">
              <a:latin typeface="Adobe Garamond Pro" pitchFamily="18" charset="0"/>
            </a:endParaRPr>
          </a:p>
          <a:p>
            <a:pPr marL="342900" indent="-342900">
              <a:buFont typeface="Arial" panose="020B0604020202020204" pitchFamily="34" charset="0"/>
              <a:buChar char="•"/>
            </a:pPr>
            <a:r>
              <a:rPr lang="en-US" sz="2000" dirty="0">
                <a:latin typeface="Adobe Garamond Pro" pitchFamily="18" charset="0"/>
              </a:rPr>
              <a:t>Cost includes </a:t>
            </a:r>
            <a:r>
              <a:rPr lang="en-US" sz="2000" dirty="0" smtClean="0">
                <a:latin typeface="Adobe Garamond Pro" pitchFamily="18" charset="0"/>
              </a:rPr>
              <a:t>Material, Transportation, Insulation &amp; Erection</a:t>
            </a:r>
            <a:endParaRPr lang="en-US" sz="2000" dirty="0">
              <a:latin typeface="Adobe Garamond Pro" pitchFamily="18" charset="0"/>
            </a:endParaRPr>
          </a:p>
          <a:p>
            <a:pPr marL="342900" indent="-342900">
              <a:buFont typeface="Arial" panose="020B0604020202020204" pitchFamily="34" charset="0"/>
              <a:buChar char="•"/>
            </a:pPr>
            <a:r>
              <a:rPr lang="en-US" sz="2000" dirty="0">
                <a:latin typeface="Adobe Garamond Pro" pitchFamily="18" charset="0"/>
              </a:rPr>
              <a:t>Cost</a:t>
            </a:r>
            <a:r>
              <a:rPr lang="en-US" sz="2000" dirty="0" smtClean="0">
                <a:latin typeface="Adobe Garamond Pro" pitchFamily="18" charset="0"/>
              </a:rPr>
              <a:t>: $25/SF – without architectural finish</a:t>
            </a:r>
          </a:p>
          <a:p>
            <a:pPr lvl="1"/>
            <a:r>
              <a:rPr lang="en-US" sz="2000" dirty="0" smtClean="0">
                <a:latin typeface="Adobe Garamond Pro" pitchFamily="18" charset="0"/>
              </a:rPr>
              <a:t>       $30/SF – with architectural finish</a:t>
            </a: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8" name="TextBox 17"/>
          <p:cNvSpPr txBox="1"/>
          <p:nvPr/>
        </p:nvSpPr>
        <p:spPr>
          <a:xfrm>
            <a:off x="18745200" y="1371600"/>
            <a:ext cx="7924800" cy="4462760"/>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Cost Comparison</a:t>
            </a:r>
          </a:p>
          <a:p>
            <a:endParaRPr lang="en-US" sz="2000" dirty="0" smtClean="0">
              <a:latin typeface="Adobe Garamond Pro" pitchFamily="18" charset="0"/>
            </a:endParaRPr>
          </a:p>
          <a:p>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a:buChar char="•"/>
            </a:pPr>
            <a:r>
              <a:rPr lang="en-US" sz="2000" dirty="0" smtClean="0">
                <a:latin typeface="Adobe Garamond Pro" pitchFamily="18" charset="0"/>
              </a:rPr>
              <a:t>Further detail can be seen in Appendix I in final report </a:t>
            </a:r>
            <a:endParaRPr lang="en-US" sz="2000"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pic>
        <p:nvPicPr>
          <p:cNvPr id="2" name="Picture 1" descr="Cost implica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9200" y="3276600"/>
            <a:ext cx="4507923" cy="1447800"/>
          </a:xfrm>
          <a:prstGeom prst="rect">
            <a:avLst/>
          </a:prstGeom>
        </p:spPr>
      </p:pic>
      <p:sp>
        <p:nvSpPr>
          <p:cNvPr id="16" name="TextBox 15"/>
          <p:cNvSpPr txBox="1"/>
          <p:nvPr/>
        </p:nvSpPr>
        <p:spPr>
          <a:xfrm>
            <a:off x="914400" y="1560255"/>
            <a:ext cx="7848600" cy="4739759"/>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solidFill>
                  <a:schemeClr val="accent2">
                    <a:lumMod val="60000"/>
                    <a:lumOff val="40000"/>
                  </a:schemeClr>
                </a:solidFill>
                <a:latin typeface="Adobe Garamond Pro" pitchFamily="18" charset="0"/>
              </a:rPr>
              <a:t>Analysis 1: Construction Precast Vs. Cast in Place Concrete</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Design </a:t>
            </a:r>
          </a:p>
          <a:p>
            <a:pPr marL="800100" lvl="1" indent="-342900">
              <a:buFont typeface="Arial" panose="020B0604020202020204" pitchFamily="34" charset="0"/>
              <a:buChar char="•"/>
            </a:pPr>
            <a:r>
              <a:rPr lang="en-US" dirty="0">
                <a:latin typeface="Adobe Garamond Pro" pitchFamily="18" charset="0"/>
              </a:rPr>
              <a:t>Manufacturing &amp; Quality</a:t>
            </a:r>
          </a:p>
          <a:p>
            <a:pPr marL="800100" lvl="1" indent="-342900">
              <a:buFont typeface="Arial" panose="020B0604020202020204" pitchFamily="34" charset="0"/>
              <a:buChar char="•"/>
            </a:pPr>
            <a:r>
              <a:rPr lang="en-US" dirty="0">
                <a:latin typeface="Adobe Garamond Pro" pitchFamily="18" charset="0"/>
              </a:rPr>
              <a:t>Delivery &amp; Erection</a:t>
            </a:r>
          </a:p>
          <a:p>
            <a:pPr marL="800100" lvl="1" indent="-342900">
              <a:buFont typeface="Arial" panose="020B0604020202020204" pitchFamily="34" charset="0"/>
              <a:buChar char="•"/>
            </a:pPr>
            <a:r>
              <a:rPr lang="en-US" dirty="0">
                <a:solidFill>
                  <a:schemeClr val="accent2">
                    <a:lumMod val="60000"/>
                    <a:lumOff val="40000"/>
                  </a:schemeClr>
                </a:solidFill>
                <a:latin typeface="Adobe Garamond Pro" pitchFamily="18" charset="0"/>
              </a:rPr>
              <a:t>Cost Impact</a:t>
            </a:r>
          </a:p>
          <a:p>
            <a:pPr marL="800100" lvl="1" indent="-342900">
              <a:buFont typeface="Arial" panose="020B0604020202020204" pitchFamily="34" charset="0"/>
              <a:buChar char="•"/>
            </a:pPr>
            <a:r>
              <a:rPr lang="en-US" dirty="0">
                <a:latin typeface="Adobe Garamond Pro" pitchFamily="18" charset="0"/>
              </a:rPr>
              <a:t>Schedule Impacts</a:t>
            </a:r>
          </a:p>
          <a:p>
            <a:pPr marL="800100" lvl="1" indent="-342900">
              <a:buFont typeface="Arial" panose="020B0604020202020204" pitchFamily="34" charset="0"/>
              <a:buChar char="•"/>
            </a:pPr>
            <a:r>
              <a:rPr lang="en-US" dirty="0">
                <a:latin typeface="Adobe Garamond Pro" pitchFamily="18" charset="0"/>
              </a:rPr>
              <a:t>Mechanical Breadth</a:t>
            </a:r>
          </a:p>
          <a:p>
            <a:pPr marL="800100" lvl="1" indent="-342900">
              <a:buFont typeface="Arial" panose="020B0604020202020204" pitchFamily="34" charset="0"/>
              <a:buChar char="•"/>
            </a:pPr>
            <a:r>
              <a:rPr lang="en-US" dirty="0" smtClean="0">
                <a:latin typeface="Adobe Garamond Pro" pitchFamily="18" charset="0"/>
              </a:rPr>
              <a:t>Conclusions </a:t>
            </a:r>
            <a:r>
              <a:rPr lang="en-US" dirty="0">
                <a:latin typeface="Adobe Garamond Pro" pitchFamily="18" charset="0"/>
              </a:rPr>
              <a:t>&amp; </a:t>
            </a:r>
            <a:r>
              <a:rPr lang="en-US" dirty="0" smtClean="0">
                <a:latin typeface="Adobe Garamond Pro" pitchFamily="18" charset="0"/>
              </a:rPr>
              <a:t>Recommendations</a:t>
            </a:r>
            <a:endParaRPr lang="en-US" sz="2000" dirty="0">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1: Construction of Precast Vs. Cast in Place Concrete</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650964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5" name="TextBox 14"/>
          <p:cNvSpPr txBox="1"/>
          <p:nvPr/>
        </p:nvSpPr>
        <p:spPr>
          <a:xfrm>
            <a:off x="9743090" y="1523999"/>
            <a:ext cx="7924800" cy="5201424"/>
          </a:xfrm>
          <a:prstGeom prst="rect">
            <a:avLst/>
          </a:prstGeom>
          <a:noFill/>
        </p:spPr>
        <p:txBody>
          <a:bodyPr wrap="square" rtlCol="0">
            <a:spAutoFit/>
          </a:bodyPr>
          <a:lstStyle/>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r>
              <a:rPr lang="en-US" sz="2400" u="sng" dirty="0" smtClean="0">
                <a:solidFill>
                  <a:schemeClr val="accent2">
                    <a:lumMod val="60000"/>
                    <a:lumOff val="40000"/>
                  </a:schemeClr>
                </a:solidFill>
                <a:latin typeface="Adobe Garamond Pro" pitchFamily="18" charset="0"/>
              </a:rPr>
              <a:t>Actual Savings</a:t>
            </a:r>
            <a:endParaRPr lang="en-US" sz="2400" u="sng" dirty="0">
              <a:solidFill>
                <a:schemeClr val="accent2">
                  <a:lumMod val="60000"/>
                  <a:lumOff val="40000"/>
                </a:schemeClr>
              </a:solidFill>
              <a:latin typeface="Adobe Garamond Pro" pitchFamily="18" charset="0"/>
            </a:endParaRPr>
          </a:p>
          <a:p>
            <a:pPr marL="342900" indent="-342900">
              <a:buFont typeface="Arial" panose="020B0604020202020204" pitchFamily="34" charset="0"/>
              <a:buChar char="•"/>
            </a:pPr>
            <a:r>
              <a:rPr lang="en-US" sz="2000" dirty="0" smtClean="0">
                <a:latin typeface="Adobe Garamond Pro" pitchFamily="18" charset="0"/>
              </a:rPr>
              <a:t>Superstructure completed on 17</a:t>
            </a:r>
            <a:r>
              <a:rPr lang="en-US" sz="2000" baseline="30000" dirty="0" smtClean="0">
                <a:latin typeface="Adobe Garamond Pro" pitchFamily="18" charset="0"/>
              </a:rPr>
              <a:t>th</a:t>
            </a:r>
            <a:r>
              <a:rPr lang="en-US" sz="2000" dirty="0" smtClean="0">
                <a:latin typeface="Adobe Garamond Pro" pitchFamily="18" charset="0"/>
              </a:rPr>
              <a:t> Sept, 2014 (9 days ahead of schedule)</a:t>
            </a:r>
          </a:p>
          <a:p>
            <a:pPr marL="342900" indent="-342900">
              <a:buFont typeface="Arial" panose="020B0604020202020204" pitchFamily="34" charset="0"/>
              <a:buChar char="•"/>
            </a:pPr>
            <a:r>
              <a:rPr lang="en-US" sz="2000" dirty="0" smtClean="0">
                <a:latin typeface="Adobe Garamond Pro" pitchFamily="18" charset="0"/>
              </a:rPr>
              <a:t>Minimum difference due to:</a:t>
            </a:r>
          </a:p>
          <a:p>
            <a:pPr marL="800100" lvl="1" indent="-342900">
              <a:buFont typeface="Wingdings" charset="2"/>
              <a:buChar char="Ø"/>
            </a:pPr>
            <a:r>
              <a:rPr lang="en-US" sz="2000" dirty="0" smtClean="0">
                <a:latin typeface="Adobe Garamond Pro" pitchFamily="18" charset="0"/>
              </a:rPr>
              <a:t>Sequencing and coordination of current schedule</a:t>
            </a:r>
          </a:p>
          <a:p>
            <a:pPr marL="800100" lvl="1" indent="-342900">
              <a:buFont typeface="Wingdings" charset="2"/>
              <a:buChar char="Ø"/>
            </a:pPr>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8" name="TextBox 17"/>
          <p:cNvSpPr txBox="1"/>
          <p:nvPr/>
        </p:nvSpPr>
        <p:spPr>
          <a:xfrm>
            <a:off x="18745200" y="1524000"/>
            <a:ext cx="7924800" cy="5139868"/>
          </a:xfrm>
          <a:prstGeom prst="rect">
            <a:avLst/>
          </a:prstGeom>
          <a:noFill/>
        </p:spPr>
        <p:txBody>
          <a:bodyPr wrap="square" rtlCol="0">
            <a:spAutoFit/>
          </a:bodyPr>
          <a:lstStyle/>
          <a:p>
            <a:r>
              <a:rPr lang="en-US" sz="2400" u="sng" dirty="0" smtClean="0">
                <a:solidFill>
                  <a:schemeClr val="accent2">
                    <a:lumMod val="60000"/>
                    <a:lumOff val="40000"/>
                  </a:schemeClr>
                </a:solidFill>
                <a:latin typeface="Adobe Garamond Pro" pitchFamily="18" charset="0"/>
              </a:rPr>
              <a:t>Proposed Schedule Savings</a:t>
            </a:r>
          </a:p>
          <a:p>
            <a:endParaRPr lang="en-US" sz="2000" dirty="0" smtClean="0">
              <a:latin typeface="Adobe Garamond Pro" pitchFamily="18" charset="0"/>
            </a:endParaRPr>
          </a:p>
          <a:p>
            <a:endParaRPr lang="en-US" sz="2000" dirty="0">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pPr marL="342900" indent="-342900">
              <a:buFont typeface="Arial"/>
              <a:buChar char="•"/>
            </a:pPr>
            <a:r>
              <a:rPr lang="en-US" sz="2000" dirty="0" smtClean="0">
                <a:latin typeface="Adobe Garamond Pro" pitchFamily="18" charset="0"/>
              </a:rPr>
              <a:t>Further detail can be seen in Appendix H for revised schedule</a:t>
            </a:r>
            <a:endParaRPr lang="en-US" sz="2000"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6" name="TextBox 15"/>
          <p:cNvSpPr txBox="1"/>
          <p:nvPr/>
        </p:nvSpPr>
        <p:spPr>
          <a:xfrm>
            <a:off x="914400" y="1560255"/>
            <a:ext cx="7848600" cy="4739759"/>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solidFill>
                  <a:schemeClr val="accent2">
                    <a:lumMod val="60000"/>
                    <a:lumOff val="40000"/>
                  </a:schemeClr>
                </a:solidFill>
                <a:latin typeface="Adobe Garamond Pro" pitchFamily="18" charset="0"/>
              </a:rPr>
              <a:t>Analysis 1: Construction Precast Vs. Cast in Place Concrete</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Design </a:t>
            </a:r>
          </a:p>
          <a:p>
            <a:pPr marL="800100" lvl="1" indent="-342900">
              <a:buFont typeface="Arial" panose="020B0604020202020204" pitchFamily="34" charset="0"/>
              <a:buChar char="•"/>
            </a:pPr>
            <a:r>
              <a:rPr lang="en-US" dirty="0">
                <a:latin typeface="Adobe Garamond Pro" pitchFamily="18" charset="0"/>
              </a:rPr>
              <a:t>Manufacturing &amp; Quality</a:t>
            </a:r>
          </a:p>
          <a:p>
            <a:pPr marL="800100" lvl="1" indent="-342900">
              <a:buFont typeface="Arial" panose="020B0604020202020204" pitchFamily="34" charset="0"/>
              <a:buChar char="•"/>
            </a:pPr>
            <a:r>
              <a:rPr lang="en-US" dirty="0">
                <a:latin typeface="Adobe Garamond Pro" pitchFamily="18" charset="0"/>
              </a:rPr>
              <a:t>Delivery &amp; Erection</a:t>
            </a:r>
          </a:p>
          <a:p>
            <a:pPr marL="800100" lvl="1" indent="-342900">
              <a:buFont typeface="Arial" panose="020B0604020202020204" pitchFamily="34" charset="0"/>
              <a:buChar char="•"/>
            </a:pPr>
            <a:r>
              <a:rPr lang="en-US" dirty="0">
                <a:latin typeface="Adobe Garamond Pro" pitchFamily="18" charset="0"/>
              </a:rPr>
              <a:t>Cost Impact</a:t>
            </a:r>
          </a:p>
          <a:p>
            <a:pPr marL="800100" lvl="1" indent="-342900">
              <a:buFont typeface="Arial" panose="020B0604020202020204" pitchFamily="34" charset="0"/>
              <a:buChar char="•"/>
            </a:pPr>
            <a:r>
              <a:rPr lang="en-US" dirty="0">
                <a:solidFill>
                  <a:schemeClr val="accent2">
                    <a:lumMod val="60000"/>
                    <a:lumOff val="40000"/>
                  </a:schemeClr>
                </a:solidFill>
                <a:latin typeface="Adobe Garamond Pro" pitchFamily="18" charset="0"/>
              </a:rPr>
              <a:t>Schedule Impacts</a:t>
            </a:r>
          </a:p>
          <a:p>
            <a:pPr marL="800100" lvl="1" indent="-342900">
              <a:buFont typeface="Arial" panose="020B0604020202020204" pitchFamily="34" charset="0"/>
              <a:buChar char="•"/>
            </a:pPr>
            <a:r>
              <a:rPr lang="en-US" dirty="0">
                <a:latin typeface="Adobe Garamond Pro" pitchFamily="18" charset="0"/>
              </a:rPr>
              <a:t>Mechanical Breadth</a:t>
            </a:r>
          </a:p>
          <a:p>
            <a:pPr marL="800100" lvl="1" indent="-342900">
              <a:buFont typeface="Arial" panose="020B0604020202020204" pitchFamily="34" charset="0"/>
              <a:buChar char="•"/>
            </a:pPr>
            <a:r>
              <a:rPr lang="en-US" dirty="0" smtClean="0">
                <a:latin typeface="Adobe Garamond Pro" pitchFamily="18" charset="0"/>
              </a:rPr>
              <a:t>Conclusions </a:t>
            </a:r>
            <a:r>
              <a:rPr lang="en-US" dirty="0">
                <a:latin typeface="Adobe Garamond Pro" pitchFamily="18" charset="0"/>
              </a:rPr>
              <a:t>&amp; </a:t>
            </a:r>
            <a:r>
              <a:rPr lang="en-US" dirty="0" smtClean="0">
                <a:latin typeface="Adobe Garamond Pro" pitchFamily="18" charset="0"/>
              </a:rPr>
              <a:t>Recommendations</a:t>
            </a:r>
            <a:endParaRPr lang="en-US" sz="2000" dirty="0">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V:\Desktop\table 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1600" y="2328863"/>
            <a:ext cx="3962400" cy="3268349"/>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1: Construction of Precast Vs. Cast in Place Concrete</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3153773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5" name="TextBox 14"/>
          <p:cNvSpPr txBox="1"/>
          <p:nvPr/>
        </p:nvSpPr>
        <p:spPr>
          <a:xfrm>
            <a:off x="11506200" y="2000250"/>
            <a:ext cx="4397265" cy="5078313"/>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Thermal Properties</a:t>
            </a:r>
            <a:endParaRPr lang="en-US" sz="2400" u="sng" dirty="0">
              <a:solidFill>
                <a:schemeClr val="accent2">
                  <a:lumMod val="60000"/>
                  <a:lumOff val="40000"/>
                </a:schemeClr>
              </a:solidFill>
              <a:latin typeface="Adobe Garamond Pro" pitchFamily="18" charset="0"/>
            </a:endParaRPr>
          </a:p>
          <a:p>
            <a:pPr marL="342900" indent="-342900">
              <a:buFont typeface="Arial" panose="020B0604020202020204" pitchFamily="34" charset="0"/>
              <a:buChar char="•"/>
            </a:pPr>
            <a:r>
              <a:rPr lang="en-US" sz="2000" dirty="0" smtClean="0">
                <a:latin typeface="Adobe Garamond Pro" pitchFamily="18" charset="0"/>
              </a:rPr>
              <a:t>Affects users comfort level</a:t>
            </a:r>
          </a:p>
          <a:p>
            <a:pPr marL="342900" indent="-342900">
              <a:buFont typeface="Arial" panose="020B0604020202020204" pitchFamily="34" charset="0"/>
              <a:buChar char="•"/>
            </a:pPr>
            <a:r>
              <a:rPr lang="en-US" sz="2000" dirty="0" smtClean="0">
                <a:latin typeface="Adobe Garamond Pro" pitchFamily="18" charset="0"/>
              </a:rPr>
              <a:t>Notes disparity of energy efficiency</a:t>
            </a:r>
          </a:p>
          <a:p>
            <a:pPr marL="342900" indent="-342900">
              <a:buFont typeface="Arial" panose="020B0604020202020204" pitchFamily="34" charset="0"/>
              <a:buChar char="•"/>
            </a:pPr>
            <a:endParaRPr lang="en-US" sz="2000" dirty="0" smtClean="0">
              <a:latin typeface="Adobe Garamond Pro" pitchFamily="18" charset="0"/>
            </a:endParaRPr>
          </a:p>
          <a:p>
            <a:pPr marL="800100" lvl="1" indent="-342900">
              <a:buFont typeface="Wingdings" charset="2"/>
              <a:buChar char="Ø"/>
            </a:pPr>
            <a:endParaRPr lang="en-US" sz="2000" dirty="0" smtClean="0">
              <a:latin typeface="Adobe Garamond Pro" pitchFamily="18" charset="0"/>
            </a:endParaRPr>
          </a:p>
          <a:p>
            <a:pPr marL="800100" lvl="1" indent="-342900">
              <a:buFont typeface="Wingdings" charset="2"/>
              <a:buChar char="Ø"/>
            </a:pPr>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8" name="TextBox 17"/>
          <p:cNvSpPr txBox="1"/>
          <p:nvPr/>
        </p:nvSpPr>
        <p:spPr>
          <a:xfrm>
            <a:off x="18745200" y="1524000"/>
            <a:ext cx="7924800" cy="5139868"/>
          </a:xfrm>
          <a:prstGeom prst="rect">
            <a:avLst/>
          </a:prstGeom>
          <a:noFill/>
        </p:spPr>
        <p:txBody>
          <a:bodyPr wrap="square" rtlCol="0">
            <a:spAutoFit/>
          </a:bodyPr>
          <a:lstStyle/>
          <a:p>
            <a:r>
              <a:rPr lang="en-US" sz="2400" u="sng" dirty="0" smtClean="0">
                <a:solidFill>
                  <a:schemeClr val="accent2">
                    <a:lumMod val="60000"/>
                    <a:lumOff val="40000"/>
                  </a:schemeClr>
                </a:solidFill>
                <a:latin typeface="Adobe Garamond Pro" pitchFamily="18" charset="0"/>
              </a:rPr>
              <a:t>R-Value Analysis</a:t>
            </a:r>
            <a:endParaRPr lang="en-US" sz="2000" dirty="0" smtClean="0">
              <a:latin typeface="Adobe Garamond Pro" pitchFamily="18" charset="0"/>
            </a:endParaRPr>
          </a:p>
          <a:p>
            <a:pPr marL="342900" indent="-342900">
              <a:buFont typeface="Arial"/>
              <a:buChar char="•"/>
            </a:pPr>
            <a:r>
              <a:rPr lang="en-US" sz="2000" dirty="0" smtClean="0">
                <a:latin typeface="Adobe Garamond Pro" pitchFamily="18" charset="0"/>
              </a:rPr>
              <a:t>Performance of system in terms of Heating &amp; Cooling</a:t>
            </a: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pic>
        <p:nvPicPr>
          <p:cNvPr id="16" name="Picture 15" descr="Screen Shot 2014-04-12 at 11.39.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0600" y="2438400"/>
            <a:ext cx="6134100" cy="1663700"/>
          </a:xfrm>
          <a:prstGeom prst="rect">
            <a:avLst/>
          </a:prstGeom>
        </p:spPr>
      </p:pic>
      <p:pic>
        <p:nvPicPr>
          <p:cNvPr id="17" name="Picture 16" descr="Screen Shot 2014-04-12 at 11.39.3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0600" y="4419600"/>
            <a:ext cx="6134100" cy="1663700"/>
          </a:xfrm>
          <a:prstGeom prst="rect">
            <a:avLst/>
          </a:prstGeom>
        </p:spPr>
      </p:pic>
      <p:sp>
        <p:nvSpPr>
          <p:cNvPr id="19" name="TextBox 18"/>
          <p:cNvSpPr txBox="1"/>
          <p:nvPr/>
        </p:nvSpPr>
        <p:spPr>
          <a:xfrm>
            <a:off x="914400" y="1560255"/>
            <a:ext cx="7848600" cy="4739759"/>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solidFill>
                  <a:schemeClr val="accent2">
                    <a:lumMod val="60000"/>
                    <a:lumOff val="40000"/>
                  </a:schemeClr>
                </a:solidFill>
                <a:latin typeface="Adobe Garamond Pro" pitchFamily="18" charset="0"/>
              </a:rPr>
              <a:t>Analysis 1: Construction Precast Vs. Cast in Place Concrete</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Design </a:t>
            </a:r>
          </a:p>
          <a:p>
            <a:pPr marL="800100" lvl="1" indent="-342900">
              <a:buFont typeface="Arial" panose="020B0604020202020204" pitchFamily="34" charset="0"/>
              <a:buChar char="•"/>
            </a:pPr>
            <a:r>
              <a:rPr lang="en-US" dirty="0">
                <a:latin typeface="Adobe Garamond Pro" pitchFamily="18" charset="0"/>
              </a:rPr>
              <a:t>Manufacturing &amp; Quality</a:t>
            </a:r>
          </a:p>
          <a:p>
            <a:pPr marL="800100" lvl="1" indent="-342900">
              <a:buFont typeface="Arial" panose="020B0604020202020204" pitchFamily="34" charset="0"/>
              <a:buChar char="•"/>
            </a:pPr>
            <a:r>
              <a:rPr lang="en-US" dirty="0">
                <a:latin typeface="Adobe Garamond Pro" pitchFamily="18" charset="0"/>
              </a:rPr>
              <a:t>Delivery &amp; Erection</a:t>
            </a:r>
          </a:p>
          <a:p>
            <a:pPr marL="800100" lvl="1" indent="-342900">
              <a:buFont typeface="Arial" panose="020B0604020202020204" pitchFamily="34" charset="0"/>
              <a:buChar char="•"/>
            </a:pPr>
            <a:r>
              <a:rPr lang="en-US" dirty="0">
                <a:latin typeface="Adobe Garamond Pro" pitchFamily="18" charset="0"/>
              </a:rPr>
              <a:t>Cost Impact</a:t>
            </a:r>
          </a:p>
          <a:p>
            <a:pPr marL="800100" lvl="1" indent="-342900">
              <a:buFont typeface="Arial" panose="020B0604020202020204" pitchFamily="34" charset="0"/>
              <a:buChar char="•"/>
            </a:pPr>
            <a:r>
              <a:rPr lang="en-US" dirty="0">
                <a:latin typeface="Adobe Garamond Pro" pitchFamily="18" charset="0"/>
              </a:rPr>
              <a:t>Schedule Impacts</a:t>
            </a:r>
          </a:p>
          <a:p>
            <a:pPr marL="800100" lvl="1" indent="-342900">
              <a:buFont typeface="Arial" panose="020B0604020202020204" pitchFamily="34" charset="0"/>
              <a:buChar char="•"/>
            </a:pPr>
            <a:r>
              <a:rPr lang="en-US" dirty="0">
                <a:solidFill>
                  <a:schemeClr val="accent2">
                    <a:lumMod val="60000"/>
                    <a:lumOff val="40000"/>
                  </a:schemeClr>
                </a:solidFill>
                <a:latin typeface="Adobe Garamond Pro" pitchFamily="18" charset="0"/>
              </a:rPr>
              <a:t>Mechanical Breadth</a:t>
            </a:r>
          </a:p>
          <a:p>
            <a:pPr marL="800100" lvl="1" indent="-342900">
              <a:buFont typeface="Arial" panose="020B0604020202020204" pitchFamily="34" charset="0"/>
              <a:buChar char="•"/>
            </a:pPr>
            <a:r>
              <a:rPr lang="en-US" dirty="0" smtClean="0">
                <a:latin typeface="Adobe Garamond Pro" pitchFamily="18" charset="0"/>
              </a:rPr>
              <a:t>Conclusions </a:t>
            </a:r>
            <a:r>
              <a:rPr lang="en-US" dirty="0">
                <a:latin typeface="Adobe Garamond Pro" pitchFamily="18" charset="0"/>
              </a:rPr>
              <a:t>&amp; </a:t>
            </a:r>
            <a:r>
              <a:rPr lang="en-US" dirty="0" smtClean="0">
                <a:latin typeface="Adobe Garamond Pro" pitchFamily="18" charset="0"/>
              </a:rPr>
              <a:t>Recommendations</a:t>
            </a:r>
            <a:endParaRPr lang="en-US" sz="2000" dirty="0">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20" name="Straight Connector 19"/>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1: Construction of Precast Vs. Cast in Place Concrete</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1539913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5" name="TextBox 14"/>
          <p:cNvSpPr txBox="1"/>
          <p:nvPr/>
        </p:nvSpPr>
        <p:spPr>
          <a:xfrm>
            <a:off x="9743090" y="1523999"/>
            <a:ext cx="7924800" cy="2739211"/>
          </a:xfrm>
          <a:prstGeom prst="rect">
            <a:avLst/>
          </a:prstGeom>
          <a:noFill/>
        </p:spPr>
        <p:txBody>
          <a:bodyPr wrap="square" rtlCol="0">
            <a:spAutoFit/>
          </a:bodyPr>
          <a:lstStyle/>
          <a:p>
            <a:r>
              <a:rPr lang="en-US" sz="2400" u="sng" dirty="0" smtClean="0">
                <a:solidFill>
                  <a:schemeClr val="accent2">
                    <a:lumMod val="60000"/>
                    <a:lumOff val="40000"/>
                  </a:schemeClr>
                </a:solidFill>
                <a:latin typeface="Adobe Garamond Pro" pitchFamily="18" charset="0"/>
              </a:rPr>
              <a:t>Winter Condensation Analysis</a:t>
            </a:r>
            <a:endParaRPr lang="en-US" sz="2000" dirty="0" smtClean="0">
              <a:latin typeface="Adobe Garamond Pro" pitchFamily="18" charset="0"/>
            </a:endParaRPr>
          </a:p>
          <a:p>
            <a:pPr marL="800100" lvl="1" indent="-342900">
              <a:buFont typeface="Wingdings" charset="2"/>
              <a:buChar char="Ø"/>
            </a:pPr>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8" name="TextBox 17"/>
          <p:cNvSpPr txBox="1"/>
          <p:nvPr/>
        </p:nvSpPr>
        <p:spPr>
          <a:xfrm>
            <a:off x="18745200" y="1524000"/>
            <a:ext cx="7924800" cy="4832092"/>
          </a:xfrm>
          <a:prstGeom prst="rect">
            <a:avLst/>
          </a:prstGeom>
          <a:noFill/>
        </p:spPr>
        <p:txBody>
          <a:bodyPr wrap="square" rtlCol="0">
            <a:spAutoFit/>
          </a:bodyPr>
          <a:lstStyle/>
          <a:p>
            <a:r>
              <a:rPr lang="en-US" sz="2400" u="sng" dirty="0" smtClean="0">
                <a:solidFill>
                  <a:schemeClr val="accent2">
                    <a:lumMod val="60000"/>
                    <a:lumOff val="40000"/>
                  </a:schemeClr>
                </a:solidFill>
                <a:latin typeface="Adobe Garamond Pro" pitchFamily="18" charset="0"/>
              </a:rPr>
              <a:t>Summer Condensation Analysis</a:t>
            </a:r>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Addition of Vapor Barrier - $4,024.44</a:t>
            </a:r>
            <a:endParaRPr lang="en-US" sz="2000" dirty="0">
              <a:latin typeface="Adobe Garamond Pro" pitchFamily="18" charset="0"/>
            </a:endParaRPr>
          </a:p>
        </p:txBody>
      </p:sp>
      <p:pic>
        <p:nvPicPr>
          <p:cNvPr id="3" name="Picture 2" descr="Screen Shot 2014-04-12 at 11.42.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5090" y="2133599"/>
            <a:ext cx="6349247" cy="3657600"/>
          </a:xfrm>
          <a:prstGeom prst="rect">
            <a:avLst/>
          </a:prstGeom>
        </p:spPr>
      </p:pic>
      <p:pic>
        <p:nvPicPr>
          <p:cNvPr id="4" name="Picture 3" descr="Screen Shot 2014-04-12 at 11.42.5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9600" y="2057400"/>
            <a:ext cx="6096000" cy="3638939"/>
          </a:xfrm>
          <a:prstGeom prst="rect">
            <a:avLst/>
          </a:prstGeom>
        </p:spPr>
      </p:pic>
      <p:sp>
        <p:nvSpPr>
          <p:cNvPr id="16" name="TextBox 15"/>
          <p:cNvSpPr txBox="1"/>
          <p:nvPr/>
        </p:nvSpPr>
        <p:spPr>
          <a:xfrm>
            <a:off x="914400" y="1560255"/>
            <a:ext cx="7848600" cy="4739759"/>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solidFill>
                  <a:schemeClr val="accent2">
                    <a:lumMod val="60000"/>
                    <a:lumOff val="40000"/>
                  </a:schemeClr>
                </a:solidFill>
                <a:latin typeface="Adobe Garamond Pro" pitchFamily="18" charset="0"/>
              </a:rPr>
              <a:t>Analysis 1: Construction Precast Vs. Cast in Place Concrete</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Design </a:t>
            </a:r>
          </a:p>
          <a:p>
            <a:pPr marL="800100" lvl="1" indent="-342900">
              <a:buFont typeface="Arial" panose="020B0604020202020204" pitchFamily="34" charset="0"/>
              <a:buChar char="•"/>
            </a:pPr>
            <a:r>
              <a:rPr lang="en-US" dirty="0">
                <a:latin typeface="Adobe Garamond Pro" pitchFamily="18" charset="0"/>
              </a:rPr>
              <a:t>Manufacturing &amp; Quality</a:t>
            </a:r>
          </a:p>
          <a:p>
            <a:pPr marL="800100" lvl="1" indent="-342900">
              <a:buFont typeface="Arial" panose="020B0604020202020204" pitchFamily="34" charset="0"/>
              <a:buChar char="•"/>
            </a:pPr>
            <a:r>
              <a:rPr lang="en-US" dirty="0">
                <a:latin typeface="Adobe Garamond Pro" pitchFamily="18" charset="0"/>
              </a:rPr>
              <a:t>Delivery &amp; Erection</a:t>
            </a:r>
          </a:p>
          <a:p>
            <a:pPr marL="800100" lvl="1" indent="-342900">
              <a:buFont typeface="Arial" panose="020B0604020202020204" pitchFamily="34" charset="0"/>
              <a:buChar char="•"/>
            </a:pPr>
            <a:r>
              <a:rPr lang="en-US" dirty="0">
                <a:latin typeface="Adobe Garamond Pro" pitchFamily="18" charset="0"/>
              </a:rPr>
              <a:t>Cost Impact</a:t>
            </a:r>
          </a:p>
          <a:p>
            <a:pPr marL="800100" lvl="1" indent="-342900">
              <a:buFont typeface="Arial" panose="020B0604020202020204" pitchFamily="34" charset="0"/>
              <a:buChar char="•"/>
            </a:pPr>
            <a:r>
              <a:rPr lang="en-US" dirty="0">
                <a:latin typeface="Adobe Garamond Pro" pitchFamily="18" charset="0"/>
              </a:rPr>
              <a:t>Schedule Impacts</a:t>
            </a:r>
          </a:p>
          <a:p>
            <a:pPr marL="800100" lvl="1" indent="-342900">
              <a:buFont typeface="Arial" panose="020B0604020202020204" pitchFamily="34" charset="0"/>
              <a:buChar char="•"/>
            </a:pPr>
            <a:r>
              <a:rPr lang="en-US" dirty="0">
                <a:solidFill>
                  <a:schemeClr val="accent2">
                    <a:lumMod val="60000"/>
                    <a:lumOff val="40000"/>
                  </a:schemeClr>
                </a:solidFill>
                <a:latin typeface="Adobe Garamond Pro" pitchFamily="18" charset="0"/>
              </a:rPr>
              <a:t>Mechanical Breadth</a:t>
            </a:r>
          </a:p>
          <a:p>
            <a:pPr marL="800100" lvl="1" indent="-342900">
              <a:buFont typeface="Arial" panose="020B0604020202020204" pitchFamily="34" charset="0"/>
              <a:buChar char="•"/>
            </a:pPr>
            <a:r>
              <a:rPr lang="en-US" dirty="0" smtClean="0">
                <a:latin typeface="Adobe Garamond Pro" pitchFamily="18" charset="0"/>
              </a:rPr>
              <a:t>Conclusions </a:t>
            </a:r>
            <a:r>
              <a:rPr lang="en-US" dirty="0">
                <a:latin typeface="Adobe Garamond Pro" pitchFamily="18" charset="0"/>
              </a:rPr>
              <a:t>&amp; </a:t>
            </a:r>
            <a:r>
              <a:rPr lang="en-US" dirty="0" smtClean="0">
                <a:latin typeface="Adobe Garamond Pro" pitchFamily="18" charset="0"/>
              </a:rPr>
              <a:t>Recommendations</a:t>
            </a:r>
            <a:endParaRPr lang="en-US" sz="2000" dirty="0">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1: Construction of Precast Vs. Cast in Place Concrete</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3717742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5" name="TextBox 14"/>
          <p:cNvSpPr txBox="1"/>
          <p:nvPr/>
        </p:nvSpPr>
        <p:spPr>
          <a:xfrm>
            <a:off x="11277600" y="1620718"/>
            <a:ext cx="4887310" cy="5139869"/>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Conclusions</a:t>
            </a:r>
            <a:endParaRPr lang="en-US" sz="2000" dirty="0">
              <a:latin typeface="Adobe Garamond Pro" pitchFamily="18" charset="0"/>
            </a:endParaRPr>
          </a:p>
          <a:p>
            <a:pPr marL="342900" indent="-342900">
              <a:buFont typeface="Arial"/>
              <a:buChar char="•"/>
            </a:pPr>
            <a:r>
              <a:rPr lang="en-US" sz="2000" dirty="0" smtClean="0">
                <a:latin typeface="Adobe Garamond Pro" pitchFamily="18" charset="0"/>
              </a:rPr>
              <a:t>Accelerated Schedule by 9 days</a:t>
            </a:r>
          </a:p>
          <a:p>
            <a:pPr marL="342900" indent="-342900">
              <a:buFont typeface="Arial"/>
              <a:buChar char="•"/>
            </a:pPr>
            <a:r>
              <a:rPr lang="en-US" sz="2000" dirty="0" smtClean="0">
                <a:latin typeface="Adobe Garamond Pro" pitchFamily="18" charset="0"/>
              </a:rPr>
              <a:t>Increase in Superstructure cost by $459,729</a:t>
            </a:r>
          </a:p>
          <a:p>
            <a:pPr marL="342900" indent="-342900">
              <a:buFont typeface="Arial"/>
              <a:buChar char="•"/>
            </a:pPr>
            <a:r>
              <a:rPr lang="en-US" sz="2000" dirty="0" smtClean="0">
                <a:latin typeface="Adobe Garamond Pro" pitchFamily="18" charset="0"/>
              </a:rPr>
              <a:t>Better thermal properties using Precast</a:t>
            </a:r>
            <a:endParaRPr lang="en-US" sz="2000" dirty="0">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8" name="TextBox 17"/>
          <p:cNvSpPr txBox="1"/>
          <p:nvPr/>
        </p:nvSpPr>
        <p:spPr>
          <a:xfrm>
            <a:off x="20421600" y="1524000"/>
            <a:ext cx="4953000" cy="2862322"/>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Recommendations</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Resizing of Mechanical Equipment</a:t>
            </a:r>
          </a:p>
          <a:p>
            <a:pPr marL="342900" indent="-342900">
              <a:buFont typeface="Arial"/>
              <a:buChar char="•"/>
            </a:pPr>
            <a:r>
              <a:rPr lang="en-US" sz="2000" dirty="0" smtClean="0">
                <a:latin typeface="Adobe Garamond Pro" pitchFamily="18" charset="0"/>
              </a:rPr>
              <a:t>Re-sequencing of activities</a:t>
            </a:r>
          </a:p>
          <a:p>
            <a:pPr marL="342900" indent="-342900">
              <a:buFont typeface="Arial"/>
              <a:buChar char="•"/>
            </a:pPr>
            <a:r>
              <a:rPr lang="en-US" sz="2000" dirty="0" smtClean="0">
                <a:latin typeface="Adobe Garamond Pro" pitchFamily="18" charset="0"/>
              </a:rPr>
              <a:t>Use of Precast Concrete Wall Panels</a:t>
            </a:r>
            <a:endParaRPr lang="en-US" sz="2000" dirty="0">
              <a:latin typeface="Adobe Garamond Pro" pitchFamily="18" charset="0"/>
            </a:endParaRPr>
          </a:p>
        </p:txBody>
      </p:sp>
      <p:sp>
        <p:nvSpPr>
          <p:cNvPr id="16" name="TextBox 15"/>
          <p:cNvSpPr txBox="1"/>
          <p:nvPr/>
        </p:nvSpPr>
        <p:spPr>
          <a:xfrm>
            <a:off x="914400" y="1560255"/>
            <a:ext cx="7848600" cy="4739759"/>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solidFill>
                  <a:schemeClr val="accent2">
                    <a:lumMod val="60000"/>
                    <a:lumOff val="40000"/>
                  </a:schemeClr>
                </a:solidFill>
                <a:latin typeface="Adobe Garamond Pro" pitchFamily="18" charset="0"/>
              </a:rPr>
              <a:t>Analysis 1: Construction Precast Vs. Cast in Place Concrete</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Design </a:t>
            </a:r>
          </a:p>
          <a:p>
            <a:pPr marL="800100" lvl="1" indent="-342900">
              <a:buFont typeface="Arial" panose="020B0604020202020204" pitchFamily="34" charset="0"/>
              <a:buChar char="•"/>
            </a:pPr>
            <a:r>
              <a:rPr lang="en-US" dirty="0">
                <a:latin typeface="Adobe Garamond Pro" pitchFamily="18" charset="0"/>
              </a:rPr>
              <a:t>Manufacturing &amp; Quality</a:t>
            </a:r>
          </a:p>
          <a:p>
            <a:pPr marL="800100" lvl="1" indent="-342900">
              <a:buFont typeface="Arial" panose="020B0604020202020204" pitchFamily="34" charset="0"/>
              <a:buChar char="•"/>
            </a:pPr>
            <a:r>
              <a:rPr lang="en-US" dirty="0">
                <a:latin typeface="Adobe Garamond Pro" pitchFamily="18" charset="0"/>
              </a:rPr>
              <a:t>Delivery &amp; Erection</a:t>
            </a:r>
          </a:p>
          <a:p>
            <a:pPr marL="800100" lvl="1" indent="-342900">
              <a:buFont typeface="Arial" panose="020B0604020202020204" pitchFamily="34" charset="0"/>
              <a:buChar char="•"/>
            </a:pPr>
            <a:r>
              <a:rPr lang="en-US" dirty="0">
                <a:latin typeface="Adobe Garamond Pro" pitchFamily="18" charset="0"/>
              </a:rPr>
              <a:t>Cost Impact</a:t>
            </a:r>
          </a:p>
          <a:p>
            <a:pPr marL="800100" lvl="1" indent="-342900">
              <a:buFont typeface="Arial" panose="020B0604020202020204" pitchFamily="34" charset="0"/>
              <a:buChar char="•"/>
            </a:pPr>
            <a:r>
              <a:rPr lang="en-US" dirty="0">
                <a:latin typeface="Adobe Garamond Pro" pitchFamily="18" charset="0"/>
              </a:rPr>
              <a:t>Schedule Impacts</a:t>
            </a:r>
          </a:p>
          <a:p>
            <a:pPr marL="800100" lvl="1" indent="-342900">
              <a:buFont typeface="Arial" panose="020B0604020202020204" pitchFamily="34" charset="0"/>
              <a:buChar char="•"/>
            </a:pPr>
            <a:r>
              <a:rPr lang="en-US" dirty="0">
                <a:latin typeface="Adobe Garamond Pro" pitchFamily="18" charset="0"/>
              </a:rPr>
              <a:t>Mechanical Breadth</a:t>
            </a:r>
          </a:p>
          <a:p>
            <a:pPr marL="800100" lvl="1" indent="-342900">
              <a:buFont typeface="Arial" panose="020B0604020202020204" pitchFamily="34" charset="0"/>
              <a:buChar char="•"/>
            </a:pPr>
            <a:r>
              <a:rPr lang="en-US" dirty="0" smtClean="0">
                <a:solidFill>
                  <a:schemeClr val="accent2">
                    <a:lumMod val="60000"/>
                    <a:lumOff val="40000"/>
                  </a:schemeClr>
                </a:solidFill>
                <a:latin typeface="Adobe Garamond Pro" pitchFamily="18" charset="0"/>
              </a:rPr>
              <a:t>Conclusions &amp; Recommendations</a:t>
            </a:r>
            <a:endParaRPr lang="en-US" sz="2000" dirty="0" smtClean="0">
              <a:solidFill>
                <a:schemeClr val="accent2">
                  <a:lumMod val="60000"/>
                  <a:lumOff val="40000"/>
                </a:schemeClr>
              </a:solidFill>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1: Construction of Precast Vs. Cast in Place Concrete</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19745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5" name="TextBox 14"/>
          <p:cNvSpPr txBox="1"/>
          <p:nvPr/>
        </p:nvSpPr>
        <p:spPr>
          <a:xfrm>
            <a:off x="11648090" y="1620718"/>
            <a:ext cx="4506310" cy="5447645"/>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Opportunity Identification</a:t>
            </a:r>
            <a:endParaRPr lang="en-US" sz="2000" dirty="0">
              <a:latin typeface="Adobe Garamond Pro" pitchFamily="18" charset="0"/>
            </a:endParaRPr>
          </a:p>
          <a:p>
            <a:pPr marL="342900" indent="-342900">
              <a:buFont typeface="Arial"/>
              <a:buChar char="•"/>
            </a:pPr>
            <a:r>
              <a:rPr lang="en-US" sz="2000" dirty="0" smtClean="0">
                <a:latin typeface="Adobe Garamond Pro" pitchFamily="18" charset="0"/>
              </a:rPr>
              <a:t>Improvement of construction practices</a:t>
            </a:r>
          </a:p>
          <a:p>
            <a:pPr marL="342900" indent="-342900">
              <a:buFont typeface="Arial"/>
              <a:buChar char="•"/>
            </a:pPr>
            <a:r>
              <a:rPr lang="en-US" sz="2000" dirty="0" smtClean="0">
                <a:latin typeface="Adobe Garamond Pro" pitchFamily="18" charset="0"/>
              </a:rPr>
              <a:t>Improve schedule</a:t>
            </a:r>
          </a:p>
          <a:p>
            <a:pPr marL="342900" indent="-342900">
              <a:buFont typeface="Arial"/>
              <a:buChar char="•"/>
            </a:pPr>
            <a:r>
              <a:rPr lang="en-US" sz="2000" dirty="0" smtClean="0">
                <a:latin typeface="Adobe Garamond Pro" pitchFamily="18" charset="0"/>
              </a:rPr>
              <a:t>Reduce project cost</a:t>
            </a:r>
          </a:p>
          <a:p>
            <a:pPr marL="342900" indent="-342900">
              <a:buFont typeface="Arial"/>
              <a:buChar char="•"/>
            </a:pPr>
            <a:r>
              <a:rPr lang="en-US" sz="2000" dirty="0" smtClean="0">
                <a:latin typeface="Adobe Garamond Pro" pitchFamily="18" charset="0"/>
              </a:rPr>
              <a:t>Improve overall quality</a:t>
            </a:r>
            <a:endParaRPr lang="en-US" sz="2000" dirty="0">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8" name="TextBox 17"/>
          <p:cNvSpPr txBox="1"/>
          <p:nvPr/>
        </p:nvSpPr>
        <p:spPr>
          <a:xfrm>
            <a:off x="20889310" y="1524000"/>
            <a:ext cx="4104290" cy="2862322"/>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Potential Comparisons</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Labor Wages</a:t>
            </a:r>
          </a:p>
          <a:p>
            <a:pPr marL="342900" indent="-342900">
              <a:buFont typeface="Arial"/>
              <a:buChar char="•"/>
            </a:pPr>
            <a:r>
              <a:rPr lang="en-US" sz="2000" dirty="0" smtClean="0">
                <a:latin typeface="Adobe Garamond Pro" pitchFamily="18" charset="0"/>
              </a:rPr>
              <a:t>Safety Programs</a:t>
            </a:r>
          </a:p>
          <a:p>
            <a:pPr marL="342900" indent="-342900">
              <a:buFont typeface="Arial"/>
              <a:buChar char="•"/>
            </a:pPr>
            <a:r>
              <a:rPr lang="en-US" sz="2000" dirty="0" smtClean="0">
                <a:latin typeface="Adobe Garamond Pro" pitchFamily="18" charset="0"/>
              </a:rPr>
              <a:t>Quality Control Programs</a:t>
            </a:r>
            <a:endParaRPr lang="en-US" sz="2000" dirty="0">
              <a:latin typeface="Adobe Garamond Pro" pitchFamily="18" charset="0"/>
            </a:endParaRPr>
          </a:p>
        </p:txBody>
      </p:sp>
      <p:sp>
        <p:nvSpPr>
          <p:cNvPr id="16" name="TextBox 15"/>
          <p:cNvSpPr txBox="1"/>
          <p:nvPr/>
        </p:nvSpPr>
        <p:spPr>
          <a:xfrm>
            <a:off x="914400" y="1560255"/>
            <a:ext cx="7848600" cy="4462760"/>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2: Comparison of Construction Practices between US &amp; Qatar</a:t>
            </a:r>
          </a:p>
          <a:p>
            <a:pPr marL="800100" lvl="1" indent="-342900">
              <a:buFont typeface="Arial" panose="020B0604020202020204" pitchFamily="34" charset="0"/>
              <a:buChar char="•"/>
            </a:pPr>
            <a:r>
              <a:rPr lang="en-US" dirty="0">
                <a:solidFill>
                  <a:schemeClr val="accent2">
                    <a:lumMod val="60000"/>
                    <a:lumOff val="40000"/>
                  </a:schemeClr>
                </a:solidFill>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Common Construction Practices in Qatar</a:t>
            </a:r>
          </a:p>
          <a:p>
            <a:pPr marL="800100" lvl="1" indent="-342900">
              <a:buFont typeface="Arial" panose="020B0604020202020204" pitchFamily="34" charset="0"/>
              <a:buChar char="•"/>
            </a:pPr>
            <a:r>
              <a:rPr lang="en-US" dirty="0" smtClean="0">
                <a:latin typeface="Adobe Garamond Pro" pitchFamily="18" charset="0"/>
              </a:rPr>
              <a:t>Case Study: HHD Project (Penn State)</a:t>
            </a:r>
          </a:p>
          <a:p>
            <a:pPr marL="800100" lvl="1" indent="-342900">
              <a:buFont typeface="Arial" panose="020B0604020202020204" pitchFamily="34" charset="0"/>
              <a:buChar char="•"/>
            </a:pPr>
            <a:r>
              <a:rPr lang="en-US" dirty="0" smtClean="0">
                <a:latin typeface="Adobe Garamond Pro" pitchFamily="18" charset="0"/>
              </a:rPr>
              <a:t>Comparison of Labor Wages</a:t>
            </a:r>
          </a:p>
          <a:p>
            <a:pPr marL="800100" lvl="1" indent="-342900">
              <a:buFont typeface="Arial" panose="020B0604020202020204" pitchFamily="34" charset="0"/>
              <a:buChar char="•"/>
            </a:pPr>
            <a:r>
              <a:rPr lang="en-US" dirty="0" smtClean="0">
                <a:latin typeface="Adobe Garamond Pro" pitchFamily="18" charset="0"/>
              </a:rPr>
              <a:t>Comparison of Safety Programs</a:t>
            </a:r>
          </a:p>
          <a:p>
            <a:pPr marL="800100" lvl="1" indent="-342900">
              <a:buFont typeface="Arial" panose="020B0604020202020204" pitchFamily="34" charset="0"/>
              <a:buChar char="•"/>
            </a:pPr>
            <a:r>
              <a:rPr lang="en-US" dirty="0" smtClean="0">
                <a:latin typeface="Adobe Garamond Pro" pitchFamily="18" charset="0"/>
              </a:rPr>
              <a:t>Comparison of Quality Control Programs</a:t>
            </a:r>
          </a:p>
          <a:p>
            <a:pPr marL="800100" lvl="1" indent="-342900">
              <a:buFont typeface="Arial" panose="020B0604020202020204" pitchFamily="34" charset="0"/>
              <a:buChar char="•"/>
            </a:pPr>
            <a:r>
              <a:rPr lang="en-US" dirty="0">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2: Comparison of Construction Practices</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196270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5" name="TextBox 14"/>
          <p:cNvSpPr txBox="1"/>
          <p:nvPr/>
        </p:nvSpPr>
        <p:spPr>
          <a:xfrm>
            <a:off x="9743090" y="1620718"/>
            <a:ext cx="7924800" cy="4278094"/>
          </a:xfrm>
          <a:prstGeom prst="rect">
            <a:avLst/>
          </a:prstGeom>
          <a:noFill/>
        </p:spPr>
        <p:txBody>
          <a:bodyPr wrap="square" rtlCol="0">
            <a:spAutoFit/>
          </a:bodyPr>
          <a:lstStyle/>
          <a:p>
            <a:r>
              <a:rPr lang="en-US" sz="2400" u="sng" dirty="0" smtClean="0">
                <a:solidFill>
                  <a:schemeClr val="accent2">
                    <a:lumMod val="60000"/>
                    <a:lumOff val="40000"/>
                  </a:schemeClr>
                </a:solidFill>
                <a:latin typeface="Adobe Garamond Pro" pitchFamily="18" charset="0"/>
              </a:rPr>
              <a:t>Cast in Place Construction</a:t>
            </a:r>
            <a:endParaRPr lang="en-US" sz="2000" dirty="0">
              <a:latin typeface="Adobe Garamond Pro" pitchFamily="18" charset="0"/>
            </a:endParaRPr>
          </a:p>
          <a:p>
            <a:pPr marL="342900" indent="-342900">
              <a:buFont typeface="Arial"/>
              <a:buChar char="•"/>
            </a:pPr>
            <a:r>
              <a:rPr lang="en-US" sz="2000" dirty="0" smtClean="0">
                <a:latin typeface="Adobe Garamond Pro" pitchFamily="18" charset="0"/>
              </a:rPr>
              <a:t>Cheaper</a:t>
            </a:r>
          </a:p>
          <a:p>
            <a:pPr marL="342900" indent="-342900">
              <a:buFont typeface="Arial"/>
              <a:buChar char="•"/>
            </a:pPr>
            <a:r>
              <a:rPr lang="en-US" sz="2000" dirty="0" smtClean="0">
                <a:latin typeface="Adobe Garamond Pro" pitchFamily="18" charset="0"/>
              </a:rPr>
              <a:t>Material readily available</a:t>
            </a:r>
          </a:p>
          <a:p>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8" name="TextBox 17"/>
          <p:cNvSpPr txBox="1"/>
          <p:nvPr/>
        </p:nvSpPr>
        <p:spPr>
          <a:xfrm>
            <a:off x="18745200" y="1524000"/>
            <a:ext cx="7924800" cy="1384995"/>
          </a:xfrm>
          <a:prstGeom prst="rect">
            <a:avLst/>
          </a:prstGeom>
          <a:noFill/>
        </p:spPr>
        <p:txBody>
          <a:bodyPr wrap="square" rtlCol="0">
            <a:spAutoFit/>
          </a:bodyPr>
          <a:lstStyle/>
          <a:p>
            <a:r>
              <a:rPr lang="en-US" sz="2400" u="sng" dirty="0" smtClean="0">
                <a:solidFill>
                  <a:schemeClr val="accent2">
                    <a:lumMod val="60000"/>
                    <a:lumOff val="40000"/>
                  </a:schemeClr>
                </a:solidFill>
                <a:latin typeface="Adobe Garamond Pro" pitchFamily="18" charset="0"/>
              </a:rPr>
              <a:t>Material/Resource </a:t>
            </a:r>
            <a:r>
              <a:rPr lang="en-US" sz="2400" u="sng" dirty="0">
                <a:solidFill>
                  <a:schemeClr val="accent2">
                    <a:lumMod val="60000"/>
                    <a:lumOff val="40000"/>
                  </a:schemeClr>
                </a:solidFill>
                <a:latin typeface="Adobe Garamond Pro" pitchFamily="18" charset="0"/>
              </a:rPr>
              <a:t>Availability </a:t>
            </a:r>
            <a:endParaRPr lang="en-US" sz="2400" dirty="0">
              <a:latin typeface="Adobe Garamond Pro" pitchFamily="18" charset="0"/>
            </a:endParaRPr>
          </a:p>
          <a:p>
            <a:pPr marL="342900" indent="-342900">
              <a:buFont typeface="Arial"/>
              <a:buChar char="•"/>
            </a:pPr>
            <a:r>
              <a:rPr lang="en-US" sz="2000" dirty="0">
                <a:latin typeface="Adobe Garamond Pro" pitchFamily="18" charset="0"/>
              </a:rPr>
              <a:t>Shipped from neighboring countries</a:t>
            </a:r>
          </a:p>
          <a:p>
            <a:pPr marL="342900" indent="-342900">
              <a:buFont typeface="Arial"/>
              <a:buChar char="•"/>
            </a:pPr>
            <a:r>
              <a:rPr lang="en-US" sz="2000" dirty="0">
                <a:latin typeface="Adobe Garamond Pro" pitchFamily="18" charset="0"/>
              </a:rPr>
              <a:t>No natural resources</a:t>
            </a:r>
          </a:p>
          <a:p>
            <a:pPr marL="342900" indent="-342900">
              <a:buFont typeface="Arial"/>
              <a:buChar char="•"/>
            </a:pPr>
            <a:r>
              <a:rPr lang="en-US" sz="2000" dirty="0">
                <a:latin typeface="Adobe Garamond Pro" pitchFamily="18" charset="0"/>
              </a:rPr>
              <a:t>Special material </a:t>
            </a:r>
            <a:r>
              <a:rPr lang="en-US" sz="2000" dirty="0" smtClean="0">
                <a:latin typeface="Adobe Garamond Pro" pitchFamily="18" charset="0"/>
              </a:rPr>
              <a:t>delivery can </a:t>
            </a:r>
            <a:r>
              <a:rPr lang="en-US" sz="2000" dirty="0">
                <a:latin typeface="Adobe Garamond Pro" pitchFamily="18" charset="0"/>
              </a:rPr>
              <a:t>be timely process</a:t>
            </a:r>
          </a:p>
        </p:txBody>
      </p:sp>
      <p:sp>
        <p:nvSpPr>
          <p:cNvPr id="16" name="TextBox 15"/>
          <p:cNvSpPr txBox="1"/>
          <p:nvPr/>
        </p:nvSpPr>
        <p:spPr>
          <a:xfrm>
            <a:off x="914400" y="1560255"/>
            <a:ext cx="7848600" cy="4462760"/>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2: Comparison of Construction Practices between US &amp; Qatar</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solidFill>
                  <a:schemeClr val="accent2">
                    <a:lumMod val="60000"/>
                    <a:lumOff val="40000"/>
                  </a:schemeClr>
                </a:solidFill>
                <a:latin typeface="Adobe Garamond Pro" pitchFamily="18" charset="0"/>
              </a:rPr>
              <a:t>Common Construction Practices in Qatar</a:t>
            </a:r>
          </a:p>
          <a:p>
            <a:pPr marL="800100" lvl="1" indent="-342900">
              <a:buFont typeface="Arial" panose="020B0604020202020204" pitchFamily="34" charset="0"/>
              <a:buChar char="•"/>
            </a:pPr>
            <a:r>
              <a:rPr lang="en-US" dirty="0" smtClean="0">
                <a:latin typeface="Adobe Garamond Pro" pitchFamily="18" charset="0"/>
              </a:rPr>
              <a:t>Case Study: HHD Project (Penn State)</a:t>
            </a:r>
          </a:p>
          <a:p>
            <a:pPr marL="800100" lvl="1" indent="-342900">
              <a:buFont typeface="Arial" panose="020B0604020202020204" pitchFamily="34" charset="0"/>
              <a:buChar char="•"/>
            </a:pPr>
            <a:r>
              <a:rPr lang="en-US" dirty="0" smtClean="0">
                <a:latin typeface="Adobe Garamond Pro" pitchFamily="18" charset="0"/>
              </a:rPr>
              <a:t>Comparison of Labor Wages</a:t>
            </a:r>
          </a:p>
          <a:p>
            <a:pPr marL="800100" lvl="1" indent="-342900">
              <a:buFont typeface="Arial" panose="020B0604020202020204" pitchFamily="34" charset="0"/>
              <a:buChar char="•"/>
            </a:pPr>
            <a:r>
              <a:rPr lang="en-US" dirty="0" smtClean="0">
                <a:latin typeface="Adobe Garamond Pro" pitchFamily="18" charset="0"/>
              </a:rPr>
              <a:t>Comparison of Safety Programs</a:t>
            </a:r>
          </a:p>
          <a:p>
            <a:pPr marL="800100" lvl="1" indent="-342900">
              <a:buFont typeface="Arial" panose="020B0604020202020204" pitchFamily="34" charset="0"/>
              <a:buChar char="•"/>
            </a:pPr>
            <a:r>
              <a:rPr lang="en-US" dirty="0" smtClean="0">
                <a:latin typeface="Adobe Garamond Pro" pitchFamily="18" charset="0"/>
              </a:rPr>
              <a:t>Comparison of Quality Control Programs</a:t>
            </a:r>
          </a:p>
          <a:p>
            <a:pPr marL="800100" lvl="1" indent="-342900">
              <a:buFont typeface="Arial" panose="020B0604020202020204" pitchFamily="34" charset="0"/>
              <a:buChar char="•"/>
            </a:pPr>
            <a:r>
              <a:rPr lang="en-US" dirty="0">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http://allsortsconcrete.com/images/center_wh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135" y="2933816"/>
            <a:ext cx="6182710" cy="31071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Ramy Labna\Thesis - RL\FINAL THESIS COMPLETE\Presentation Pics\Qatar Map.jpg"/>
          <p:cNvPicPr>
            <a:picLocks noChangeAspect="1" noChangeArrowheads="1"/>
          </p:cNvPicPr>
          <p:nvPr/>
        </p:nvPicPr>
        <p:blipFill rotWithShape="1">
          <a:blip r:embed="rId4">
            <a:extLst>
              <a:ext uri="{28A0092B-C50C-407E-A947-70E740481C1C}">
                <a14:useLocalDpi xmlns:a14="http://schemas.microsoft.com/office/drawing/2010/main" val="0"/>
              </a:ext>
            </a:extLst>
          </a:blip>
          <a:srcRect t="14112" b="16829"/>
          <a:stretch/>
        </p:blipFill>
        <p:spPr bwMode="auto">
          <a:xfrm>
            <a:off x="19791855" y="3352800"/>
            <a:ext cx="5831490" cy="275216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2: Comparison of Construction Practices</a:t>
            </a:r>
            <a:endParaRPr lang="en-US" sz="4000" dirty="0">
              <a:solidFill>
                <a:schemeClr val="bg1"/>
              </a:solidFill>
              <a:latin typeface="Adobe Garamond Pro" pitchFamily="18" charset="0"/>
            </a:endParaRPr>
          </a:p>
        </p:txBody>
      </p:sp>
      <p:sp>
        <p:nvSpPr>
          <p:cNvPr id="19" name="TextBox 18"/>
          <p:cNvSpPr txBox="1"/>
          <p:nvPr/>
        </p:nvSpPr>
        <p:spPr>
          <a:xfrm>
            <a:off x="10588735" y="6040944"/>
            <a:ext cx="5143500" cy="276999"/>
          </a:xfrm>
          <a:prstGeom prst="rect">
            <a:avLst/>
          </a:prstGeom>
          <a:noFill/>
        </p:spPr>
        <p:txBody>
          <a:bodyPr wrap="square" rtlCol="0">
            <a:spAutoFit/>
          </a:bodyPr>
          <a:lstStyle/>
          <a:p>
            <a:r>
              <a:rPr lang="en-US" sz="1200" dirty="0" smtClean="0">
                <a:latin typeface="Adobe Garamond Pro" pitchFamily="18" charset="0"/>
              </a:rPr>
              <a:t>Photo Courtesy of www.allsortsconcrete.com</a:t>
            </a:r>
            <a:endParaRPr lang="en-US" sz="1200" dirty="0">
              <a:latin typeface="Adobe Garamond Pro" pitchFamily="18" charset="0"/>
            </a:endParaRPr>
          </a:p>
        </p:txBody>
      </p:sp>
      <p:sp>
        <p:nvSpPr>
          <p:cNvPr id="22" name="TextBox 21"/>
          <p:cNvSpPr txBox="1"/>
          <p:nvPr/>
        </p:nvSpPr>
        <p:spPr>
          <a:xfrm>
            <a:off x="19791855" y="6104964"/>
            <a:ext cx="5143500" cy="276999"/>
          </a:xfrm>
          <a:prstGeom prst="rect">
            <a:avLst/>
          </a:prstGeom>
          <a:noFill/>
        </p:spPr>
        <p:txBody>
          <a:bodyPr wrap="square" rtlCol="0">
            <a:spAutoFit/>
          </a:bodyPr>
          <a:lstStyle/>
          <a:p>
            <a:r>
              <a:rPr lang="en-US" sz="1200" dirty="0" smtClean="0">
                <a:latin typeface="Adobe Garamond Pro" pitchFamily="18" charset="0"/>
              </a:rPr>
              <a:t>Photo Courtesy of Google Maps</a:t>
            </a:r>
            <a:endParaRPr lang="en-US" sz="1200" dirty="0">
              <a:latin typeface="Adobe Garamond Pro" pitchFamily="18" charset="0"/>
            </a:endParaRPr>
          </a:p>
        </p:txBody>
      </p:sp>
    </p:spTree>
    <p:extLst>
      <p:ext uri="{BB962C8B-B14F-4D97-AF65-F5344CB8AC3E}">
        <p14:creationId xmlns:p14="http://schemas.microsoft.com/office/powerpoint/2010/main" val="4043902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8" name="TextBox 17"/>
          <p:cNvSpPr txBox="1"/>
          <p:nvPr/>
        </p:nvSpPr>
        <p:spPr>
          <a:xfrm>
            <a:off x="18745200" y="1524000"/>
            <a:ext cx="7924800" cy="3170099"/>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Human Health Development (HHD) Project</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Academic/Research building</a:t>
            </a:r>
          </a:p>
          <a:p>
            <a:pPr marL="342900" indent="-342900">
              <a:buFont typeface="Arial"/>
              <a:buChar char="•"/>
            </a:pPr>
            <a:r>
              <a:rPr lang="en-US" sz="2000" dirty="0" smtClean="0">
                <a:latin typeface="Adobe Garamond Pro" pitchFamily="18" charset="0"/>
              </a:rPr>
              <a:t>93,000 SF of new construction</a:t>
            </a:r>
          </a:p>
          <a:p>
            <a:pPr marL="342900" indent="-342900">
              <a:buFont typeface="Arial"/>
              <a:buChar char="•"/>
            </a:pPr>
            <a:r>
              <a:rPr lang="en-US" sz="2000" dirty="0" smtClean="0">
                <a:latin typeface="Adobe Garamond Pro" pitchFamily="18" charset="0"/>
              </a:rPr>
              <a:t>Anticipated completion by Spring 2015</a:t>
            </a:r>
          </a:p>
          <a:p>
            <a:pPr marL="342900" indent="-342900">
              <a:buFont typeface="Arial"/>
              <a:buChar char="•"/>
            </a:pPr>
            <a:r>
              <a:rPr lang="en-US" sz="2000" dirty="0" smtClean="0">
                <a:latin typeface="Adobe Garamond Pro" pitchFamily="18" charset="0"/>
              </a:rPr>
              <a:t>Multiple Prime Contract</a:t>
            </a:r>
          </a:p>
        </p:txBody>
      </p:sp>
      <p:sp>
        <p:nvSpPr>
          <p:cNvPr id="16" name="TextBox 15"/>
          <p:cNvSpPr txBox="1"/>
          <p:nvPr/>
        </p:nvSpPr>
        <p:spPr>
          <a:xfrm>
            <a:off x="914400" y="1560255"/>
            <a:ext cx="7848600" cy="4462760"/>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2: Comparison of Construction Practices between US &amp; Qatar</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Common Construction Practices in Qatar</a:t>
            </a:r>
          </a:p>
          <a:p>
            <a:pPr marL="800100" lvl="1" indent="-342900">
              <a:buFont typeface="Arial" panose="020B0604020202020204" pitchFamily="34" charset="0"/>
              <a:buChar char="•"/>
            </a:pPr>
            <a:r>
              <a:rPr lang="en-US" dirty="0" smtClean="0">
                <a:solidFill>
                  <a:schemeClr val="accent2">
                    <a:lumMod val="60000"/>
                    <a:lumOff val="40000"/>
                  </a:schemeClr>
                </a:solidFill>
                <a:latin typeface="Adobe Garamond Pro" pitchFamily="18" charset="0"/>
              </a:rPr>
              <a:t>Case Study: HHD Project (Penn State)</a:t>
            </a:r>
          </a:p>
          <a:p>
            <a:pPr marL="800100" lvl="1" indent="-342900">
              <a:buFont typeface="Arial" panose="020B0604020202020204" pitchFamily="34" charset="0"/>
              <a:buChar char="•"/>
            </a:pPr>
            <a:r>
              <a:rPr lang="en-US" dirty="0" smtClean="0">
                <a:latin typeface="Adobe Garamond Pro" pitchFamily="18" charset="0"/>
              </a:rPr>
              <a:t>Comparison of Labor Wages</a:t>
            </a:r>
          </a:p>
          <a:p>
            <a:pPr marL="800100" lvl="1" indent="-342900">
              <a:buFont typeface="Arial" panose="020B0604020202020204" pitchFamily="34" charset="0"/>
              <a:buChar char="•"/>
            </a:pPr>
            <a:r>
              <a:rPr lang="en-US" dirty="0" smtClean="0">
                <a:latin typeface="Adobe Garamond Pro" pitchFamily="18" charset="0"/>
              </a:rPr>
              <a:t>Comparison of Safety Programs</a:t>
            </a:r>
          </a:p>
          <a:p>
            <a:pPr marL="800100" lvl="1" indent="-342900">
              <a:buFont typeface="Arial" panose="020B0604020202020204" pitchFamily="34" charset="0"/>
              <a:buChar char="•"/>
            </a:pPr>
            <a:r>
              <a:rPr lang="en-US" dirty="0" smtClean="0">
                <a:latin typeface="Adobe Garamond Pro" pitchFamily="18" charset="0"/>
              </a:rPr>
              <a:t>Comparison of Quality Control Programs</a:t>
            </a:r>
          </a:p>
          <a:p>
            <a:pPr marL="800100" lvl="1" indent="-342900">
              <a:buFont typeface="Arial" panose="020B0604020202020204" pitchFamily="34" charset="0"/>
              <a:buChar char="•"/>
            </a:pPr>
            <a:r>
              <a:rPr lang="en-US" dirty="0">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HHD Colle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7490" y="2180300"/>
            <a:ext cx="6096000" cy="33718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2: Comparison of Construction Practices</a:t>
            </a:r>
            <a:endParaRPr lang="en-US" sz="4000" dirty="0">
              <a:solidFill>
                <a:schemeClr val="bg1"/>
              </a:solidFill>
              <a:latin typeface="Adobe Garamond Pro" pitchFamily="18" charset="0"/>
            </a:endParaRPr>
          </a:p>
        </p:txBody>
      </p:sp>
      <p:sp>
        <p:nvSpPr>
          <p:cNvPr id="14" name="TextBox 13"/>
          <p:cNvSpPr txBox="1"/>
          <p:nvPr/>
        </p:nvSpPr>
        <p:spPr>
          <a:xfrm>
            <a:off x="10625021" y="5552151"/>
            <a:ext cx="5143500" cy="276999"/>
          </a:xfrm>
          <a:prstGeom prst="rect">
            <a:avLst/>
          </a:prstGeom>
          <a:noFill/>
        </p:spPr>
        <p:txBody>
          <a:bodyPr wrap="square" rtlCol="0">
            <a:spAutoFit/>
          </a:bodyPr>
          <a:lstStyle/>
          <a:p>
            <a:r>
              <a:rPr lang="en-US" sz="1200" dirty="0" smtClean="0">
                <a:latin typeface="Adobe Garamond Pro" pitchFamily="18" charset="0"/>
              </a:rPr>
              <a:t>Photo Courtesy of www.opp.psu.edu</a:t>
            </a:r>
            <a:endParaRPr lang="en-US" sz="1200" dirty="0">
              <a:latin typeface="Adobe Garamond Pro" pitchFamily="18" charset="0"/>
            </a:endParaRPr>
          </a:p>
        </p:txBody>
      </p:sp>
    </p:spTree>
    <p:extLst>
      <p:ext uri="{BB962C8B-B14F-4D97-AF65-F5344CB8AC3E}">
        <p14:creationId xmlns:p14="http://schemas.microsoft.com/office/powerpoint/2010/main" val="3102315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8" name="TextBox 17"/>
          <p:cNvSpPr txBox="1"/>
          <p:nvPr/>
        </p:nvSpPr>
        <p:spPr>
          <a:xfrm>
            <a:off x="18745200" y="1524000"/>
            <a:ext cx="7924800" cy="2123658"/>
          </a:xfrm>
          <a:prstGeom prst="rect">
            <a:avLst/>
          </a:prstGeom>
          <a:noFill/>
        </p:spPr>
        <p:txBody>
          <a:bodyPr wrap="square" rtlCol="0">
            <a:spAutoFit/>
          </a:bodyPr>
          <a:lstStyle/>
          <a:p>
            <a:r>
              <a:rPr lang="en-US" sz="2400" u="sng" dirty="0">
                <a:solidFill>
                  <a:schemeClr val="accent2">
                    <a:lumMod val="60000"/>
                    <a:lumOff val="40000"/>
                  </a:schemeClr>
                </a:solidFill>
                <a:latin typeface="Adobe Garamond Pro" pitchFamily="18" charset="0"/>
              </a:rPr>
              <a:t>Mansoura Development</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No minimum wage rate</a:t>
            </a:r>
          </a:p>
          <a:p>
            <a:pPr marL="342900" indent="-342900">
              <a:buFont typeface="Arial"/>
              <a:buChar char="•"/>
            </a:pPr>
            <a:r>
              <a:rPr lang="en-US" sz="2000" dirty="0" smtClean="0">
                <a:latin typeface="Adobe Garamond Pro" pitchFamily="18" charset="0"/>
              </a:rPr>
              <a:t>Free medical service</a:t>
            </a:r>
          </a:p>
          <a:p>
            <a:pPr marL="342900" indent="-342900">
              <a:buFont typeface="Arial"/>
              <a:buChar char="•"/>
            </a:pPr>
            <a:r>
              <a:rPr lang="en-US" sz="2000" dirty="0" smtClean="0">
                <a:latin typeface="Adobe Garamond Pro" pitchFamily="18" charset="0"/>
              </a:rPr>
              <a:t>Unskilled workers – negative impact to project</a:t>
            </a:r>
            <a:endParaRPr lang="en-US" sz="2000" dirty="0">
              <a:latin typeface="Adobe Garamond Pro" pitchFamily="18" charset="0"/>
            </a:endParaRPr>
          </a:p>
          <a:p>
            <a:endParaRPr lang="en-US" sz="2400" dirty="0">
              <a:latin typeface="Adobe Garamond Pro" pitchFamily="18" charset="0"/>
            </a:endParaRPr>
          </a:p>
          <a:p>
            <a:endParaRPr lang="en-US" sz="2400" dirty="0">
              <a:latin typeface="Adobe Garamond Pro" pitchFamily="18" charset="0"/>
            </a:endParaRPr>
          </a:p>
        </p:txBody>
      </p:sp>
      <p:sp>
        <p:nvSpPr>
          <p:cNvPr id="16" name="TextBox 15"/>
          <p:cNvSpPr txBox="1"/>
          <p:nvPr/>
        </p:nvSpPr>
        <p:spPr>
          <a:xfrm>
            <a:off x="914400" y="1560255"/>
            <a:ext cx="7848600" cy="4462760"/>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2: Comparison of Construction Practices between US &amp; Qatar</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Common Construction Practices in Qatar</a:t>
            </a:r>
          </a:p>
          <a:p>
            <a:pPr marL="800100" lvl="1" indent="-342900">
              <a:buFont typeface="Arial" panose="020B0604020202020204" pitchFamily="34" charset="0"/>
              <a:buChar char="•"/>
            </a:pPr>
            <a:r>
              <a:rPr lang="en-US" dirty="0" smtClean="0">
                <a:latin typeface="Adobe Garamond Pro" pitchFamily="18" charset="0"/>
              </a:rPr>
              <a:t>Case Study: HHD Project (Penn State)</a:t>
            </a:r>
          </a:p>
          <a:p>
            <a:pPr marL="800100" lvl="1" indent="-342900">
              <a:buFont typeface="Arial" panose="020B0604020202020204" pitchFamily="34" charset="0"/>
              <a:buChar char="•"/>
            </a:pPr>
            <a:r>
              <a:rPr lang="en-US" dirty="0" smtClean="0">
                <a:solidFill>
                  <a:schemeClr val="accent2">
                    <a:lumMod val="60000"/>
                    <a:lumOff val="40000"/>
                  </a:schemeClr>
                </a:solidFill>
                <a:latin typeface="Adobe Garamond Pro" pitchFamily="18" charset="0"/>
              </a:rPr>
              <a:t>Comparison of Labor Wages</a:t>
            </a:r>
          </a:p>
          <a:p>
            <a:pPr marL="800100" lvl="1" indent="-342900">
              <a:buFont typeface="Arial" panose="020B0604020202020204" pitchFamily="34" charset="0"/>
              <a:buChar char="•"/>
            </a:pPr>
            <a:r>
              <a:rPr lang="en-US" dirty="0" smtClean="0">
                <a:latin typeface="Adobe Garamond Pro" pitchFamily="18" charset="0"/>
              </a:rPr>
              <a:t>Comparison of Safety Programs</a:t>
            </a:r>
          </a:p>
          <a:p>
            <a:pPr marL="800100" lvl="1" indent="-342900">
              <a:buFont typeface="Arial" panose="020B0604020202020204" pitchFamily="34" charset="0"/>
              <a:buChar char="•"/>
            </a:pPr>
            <a:r>
              <a:rPr lang="en-US" dirty="0" smtClean="0">
                <a:latin typeface="Adobe Garamond Pro" pitchFamily="18" charset="0"/>
              </a:rPr>
              <a:t>Comparison of Quality Control Programs</a:t>
            </a:r>
          </a:p>
          <a:p>
            <a:pPr marL="800100" lvl="1" indent="-342900">
              <a:buFont typeface="Arial" panose="020B0604020202020204" pitchFamily="34" charset="0"/>
              <a:buChar char="•"/>
            </a:pPr>
            <a:r>
              <a:rPr lang="en-US" dirty="0">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43090" y="1620718"/>
            <a:ext cx="7924800" cy="4093428"/>
          </a:xfrm>
          <a:prstGeom prst="rect">
            <a:avLst/>
          </a:prstGeom>
          <a:noFill/>
        </p:spPr>
        <p:txBody>
          <a:bodyPr wrap="square" rtlCol="0">
            <a:spAutoFit/>
          </a:bodyPr>
          <a:lstStyle/>
          <a:p>
            <a:r>
              <a:rPr lang="en-US" sz="2400" u="sng" dirty="0">
                <a:solidFill>
                  <a:schemeClr val="accent2">
                    <a:lumMod val="60000"/>
                    <a:lumOff val="40000"/>
                  </a:schemeClr>
                </a:solidFill>
                <a:latin typeface="Adobe Garamond Pro" pitchFamily="18" charset="0"/>
              </a:rPr>
              <a:t>HHD Project</a:t>
            </a:r>
            <a:endParaRPr lang="en-US" sz="2400" dirty="0">
              <a:latin typeface="Adobe Garamond Pro" pitchFamily="18" charset="0"/>
            </a:endParaRPr>
          </a:p>
          <a:p>
            <a:pPr marL="342900" indent="-342900">
              <a:buFont typeface="Arial"/>
              <a:buChar char="•"/>
            </a:pPr>
            <a:r>
              <a:rPr lang="en-US" sz="2000" dirty="0">
                <a:latin typeface="Adobe Garamond Pro" pitchFamily="18" charset="0"/>
              </a:rPr>
              <a:t>State funded </a:t>
            </a:r>
            <a:r>
              <a:rPr lang="en-US" sz="2000" dirty="0" smtClean="0">
                <a:latin typeface="Adobe Garamond Pro" pitchFamily="18" charset="0"/>
              </a:rPr>
              <a:t>job</a:t>
            </a:r>
          </a:p>
          <a:p>
            <a:pPr marL="342900" indent="-342900">
              <a:buFont typeface="Arial"/>
              <a:buChar char="•"/>
            </a:pPr>
            <a:r>
              <a:rPr lang="en-US" sz="2000" dirty="0" smtClean="0">
                <a:latin typeface="Adobe Garamond Pro" pitchFamily="18" charset="0"/>
              </a:rPr>
              <a:t>State prevailing wage rate </a:t>
            </a: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pic>
        <p:nvPicPr>
          <p:cNvPr id="3074" name="Picture 2" descr="C:\Users\ral5206\Desktop\HHD Lab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8428" y="1735644"/>
            <a:ext cx="3067050" cy="43053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al5206\Desktop\Mansoura Lab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1946" y="3089403"/>
            <a:ext cx="4571307" cy="293361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2: Comparison of Construction Practices</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3196773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8" name="TextBox 17"/>
          <p:cNvSpPr txBox="1"/>
          <p:nvPr/>
        </p:nvSpPr>
        <p:spPr>
          <a:xfrm>
            <a:off x="20040600" y="1524000"/>
            <a:ext cx="5562600" cy="5078313"/>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Mansoura </a:t>
            </a:r>
            <a:r>
              <a:rPr lang="en-US" sz="2400" u="sng" dirty="0">
                <a:solidFill>
                  <a:schemeClr val="accent2">
                    <a:lumMod val="60000"/>
                    <a:lumOff val="40000"/>
                  </a:schemeClr>
                </a:solidFill>
                <a:latin typeface="Adobe Garamond Pro" pitchFamily="18" charset="0"/>
              </a:rPr>
              <a:t>Development</a:t>
            </a:r>
            <a:endParaRPr lang="en-US" sz="2400" dirty="0">
              <a:latin typeface="Adobe Garamond Pro" pitchFamily="18" charset="0"/>
            </a:endParaRPr>
          </a:p>
          <a:p>
            <a:pPr marL="342900" indent="-342900">
              <a:buFont typeface="Arial"/>
              <a:buChar char="•"/>
            </a:pPr>
            <a:r>
              <a:rPr lang="en-US" sz="2000" dirty="0">
                <a:latin typeface="Adobe Garamond Pro" pitchFamily="18" charset="0"/>
              </a:rPr>
              <a:t>No safety administration (like OSHA) in Qatar</a:t>
            </a:r>
          </a:p>
          <a:p>
            <a:pPr marL="342900" indent="-342900">
              <a:buFont typeface="Arial"/>
              <a:buChar char="•"/>
            </a:pPr>
            <a:r>
              <a:rPr lang="en-US" sz="2000" dirty="0" smtClean="0">
                <a:latin typeface="Adobe Garamond Pro" pitchFamily="18" charset="0"/>
              </a:rPr>
              <a:t>Abide by  company own Health &amp; Safety Policy</a:t>
            </a:r>
          </a:p>
          <a:p>
            <a:pPr marL="342900" indent="-342900">
              <a:buFont typeface="Arial"/>
              <a:buChar char="•"/>
            </a:pPr>
            <a:r>
              <a:rPr lang="en-US" sz="2000" dirty="0" smtClean="0">
                <a:latin typeface="Adobe Garamond Pro" pitchFamily="18" charset="0"/>
              </a:rPr>
              <a:t>4 Step safety program:</a:t>
            </a:r>
          </a:p>
          <a:p>
            <a:pPr marL="800100" lvl="1" indent="-342900">
              <a:buFont typeface="Wingdings" panose="05000000000000000000" pitchFamily="2" charset="2"/>
              <a:buChar char="Ø"/>
            </a:pPr>
            <a:r>
              <a:rPr lang="en-US" sz="2000" dirty="0" smtClean="0">
                <a:latin typeface="Adobe Garamond Pro" pitchFamily="18" charset="0"/>
              </a:rPr>
              <a:t>Make regular job site inspections</a:t>
            </a:r>
          </a:p>
          <a:p>
            <a:pPr marL="800100" lvl="1" indent="-342900">
              <a:buFont typeface="Wingdings" panose="05000000000000000000" pitchFamily="2" charset="2"/>
              <a:buChar char="Ø"/>
            </a:pPr>
            <a:r>
              <a:rPr lang="en-US" sz="2000" dirty="0" smtClean="0">
                <a:latin typeface="Adobe Garamond Pro" pitchFamily="18" charset="0"/>
              </a:rPr>
              <a:t>Enforce use of safety equipment</a:t>
            </a:r>
          </a:p>
          <a:p>
            <a:pPr marL="800100" lvl="1" indent="-342900">
              <a:buFont typeface="Wingdings" panose="05000000000000000000" pitchFamily="2" charset="2"/>
              <a:buChar char="Ø"/>
            </a:pPr>
            <a:r>
              <a:rPr lang="en-US" sz="2000" dirty="0" smtClean="0">
                <a:latin typeface="Adobe Garamond Pro" pitchFamily="18" charset="0"/>
              </a:rPr>
              <a:t>Follow safety procedures</a:t>
            </a:r>
          </a:p>
          <a:p>
            <a:pPr marL="800100" lvl="1" indent="-342900">
              <a:buFont typeface="Wingdings" panose="05000000000000000000" pitchFamily="2" charset="2"/>
              <a:buChar char="Ø"/>
            </a:pPr>
            <a:r>
              <a:rPr lang="en-US" sz="2000" dirty="0" smtClean="0">
                <a:latin typeface="Adobe Garamond Pro" pitchFamily="18" charset="0"/>
              </a:rPr>
              <a:t>Provide on-going safety training</a:t>
            </a:r>
            <a:endParaRPr lang="en-US" sz="2000" dirty="0">
              <a:latin typeface="Adobe Garamond Pro" pitchFamily="18" charset="0"/>
            </a:endParaRPr>
          </a:p>
          <a:p>
            <a:pPr marL="342900" indent="-342900">
              <a:buFont typeface="Arial"/>
              <a:buChar char="•"/>
            </a:pPr>
            <a:r>
              <a:rPr lang="en-US" sz="2000" dirty="0" smtClean="0">
                <a:latin typeface="Adobe Garamond Pro" pitchFamily="18" charset="0"/>
              </a:rPr>
              <a:t>Suspension of pay if rules not followed</a:t>
            </a:r>
          </a:p>
          <a:p>
            <a:pPr marL="342900" indent="-342900">
              <a:buFont typeface="Arial"/>
              <a:buChar char="•"/>
            </a:pPr>
            <a:r>
              <a:rPr lang="en-US" sz="2000" dirty="0" smtClean="0">
                <a:latin typeface="Adobe Garamond Pro" pitchFamily="18" charset="0"/>
              </a:rPr>
              <a:t>8 recordable injuries as of yet</a:t>
            </a:r>
          </a:p>
          <a:p>
            <a:pPr lvl="1"/>
            <a:endParaRPr lang="en-US" sz="2400" dirty="0">
              <a:latin typeface="Adobe Garamond Pro" pitchFamily="18" charset="0"/>
            </a:endParaRPr>
          </a:p>
          <a:p>
            <a:endParaRPr lang="en-US" sz="2400" dirty="0">
              <a:latin typeface="Adobe Garamond Pro" pitchFamily="18" charset="0"/>
            </a:endParaRPr>
          </a:p>
          <a:p>
            <a:endParaRPr lang="en-US" sz="2400" dirty="0">
              <a:latin typeface="Adobe Garamond Pro" pitchFamily="18" charset="0"/>
            </a:endParaRPr>
          </a:p>
        </p:txBody>
      </p:sp>
      <p:sp>
        <p:nvSpPr>
          <p:cNvPr id="16" name="TextBox 15"/>
          <p:cNvSpPr txBox="1"/>
          <p:nvPr/>
        </p:nvSpPr>
        <p:spPr>
          <a:xfrm>
            <a:off x="914400" y="1560255"/>
            <a:ext cx="7848600" cy="4462760"/>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2: Comparison of Construction Practices between US &amp; Qatar</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Common Construction Practices in Qatar</a:t>
            </a:r>
          </a:p>
          <a:p>
            <a:pPr marL="800100" lvl="1" indent="-342900">
              <a:buFont typeface="Arial" panose="020B0604020202020204" pitchFamily="34" charset="0"/>
              <a:buChar char="•"/>
            </a:pPr>
            <a:r>
              <a:rPr lang="en-US" dirty="0" smtClean="0">
                <a:latin typeface="Adobe Garamond Pro" pitchFamily="18" charset="0"/>
              </a:rPr>
              <a:t>Case Study: HHD Project (Penn State)</a:t>
            </a:r>
          </a:p>
          <a:p>
            <a:pPr marL="800100" lvl="1" indent="-342900">
              <a:buFont typeface="Arial" panose="020B0604020202020204" pitchFamily="34" charset="0"/>
              <a:buChar char="•"/>
            </a:pPr>
            <a:r>
              <a:rPr lang="en-US" dirty="0" smtClean="0">
                <a:latin typeface="Adobe Garamond Pro" pitchFamily="18" charset="0"/>
              </a:rPr>
              <a:t>Comparison of Labor Wages</a:t>
            </a:r>
          </a:p>
          <a:p>
            <a:pPr marL="800100" lvl="1" indent="-342900">
              <a:buFont typeface="Arial" panose="020B0604020202020204" pitchFamily="34" charset="0"/>
              <a:buChar char="•"/>
            </a:pPr>
            <a:r>
              <a:rPr lang="en-US" dirty="0" smtClean="0">
                <a:solidFill>
                  <a:schemeClr val="accent2">
                    <a:lumMod val="60000"/>
                    <a:lumOff val="40000"/>
                  </a:schemeClr>
                </a:solidFill>
                <a:latin typeface="Adobe Garamond Pro" pitchFamily="18" charset="0"/>
              </a:rPr>
              <a:t>Comparison of Safety Programs</a:t>
            </a:r>
          </a:p>
          <a:p>
            <a:pPr marL="800100" lvl="1" indent="-342900">
              <a:buFont typeface="Arial" panose="020B0604020202020204" pitchFamily="34" charset="0"/>
              <a:buChar char="•"/>
            </a:pPr>
            <a:r>
              <a:rPr lang="en-US" dirty="0" smtClean="0">
                <a:latin typeface="Adobe Garamond Pro" pitchFamily="18" charset="0"/>
              </a:rPr>
              <a:t>Comparison of Quality Control Programs</a:t>
            </a:r>
          </a:p>
          <a:p>
            <a:pPr marL="800100" lvl="1" indent="-342900">
              <a:buFont typeface="Arial" panose="020B0604020202020204" pitchFamily="34" charset="0"/>
              <a:buChar char="•"/>
            </a:pPr>
            <a:r>
              <a:rPr lang="en-US" dirty="0">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125200" y="1524000"/>
            <a:ext cx="5192110" cy="6186308"/>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HHD </a:t>
            </a:r>
            <a:r>
              <a:rPr lang="en-US" sz="2400" u="sng" dirty="0">
                <a:solidFill>
                  <a:schemeClr val="accent2">
                    <a:lumMod val="60000"/>
                    <a:lumOff val="40000"/>
                  </a:schemeClr>
                </a:solidFill>
                <a:latin typeface="Adobe Garamond Pro" pitchFamily="18" charset="0"/>
              </a:rPr>
              <a:t>Project</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All contractors have OSHA 30 – Safety Course</a:t>
            </a:r>
          </a:p>
          <a:p>
            <a:pPr marL="342900" indent="-342900">
              <a:buFont typeface="Arial"/>
              <a:buChar char="•"/>
            </a:pPr>
            <a:r>
              <a:rPr lang="en-US" sz="2000" dirty="0" smtClean="0">
                <a:latin typeface="Adobe Garamond Pro" pitchFamily="18" charset="0"/>
              </a:rPr>
              <a:t>Daily Meetings to highlight safety issues</a:t>
            </a:r>
          </a:p>
          <a:p>
            <a:pPr marL="342900" indent="-342900">
              <a:buFont typeface="Arial"/>
              <a:buChar char="•"/>
            </a:pPr>
            <a:r>
              <a:rPr lang="en-US" sz="2000" dirty="0" smtClean="0">
                <a:latin typeface="Adobe Garamond Pro" pitchFamily="18" charset="0"/>
              </a:rPr>
              <a:t>Safety toolbox topics meeting – Once a week</a:t>
            </a:r>
          </a:p>
          <a:p>
            <a:pPr marL="342900" indent="-342900">
              <a:buFont typeface="Arial"/>
              <a:buChar char="•"/>
            </a:pPr>
            <a:r>
              <a:rPr lang="en-US" sz="2000" dirty="0" smtClean="0">
                <a:latin typeface="Adobe Garamond Pro" pitchFamily="18" charset="0"/>
              </a:rPr>
              <a:t>Zero Recordable accidents</a:t>
            </a:r>
            <a:endParaRPr lang="en-US" sz="2000" dirty="0">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2: Comparison of Construction Practices</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1313425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Project Overview</a:t>
            </a:r>
            <a:endParaRPr lang="en-US" sz="4000" dirty="0">
              <a:solidFill>
                <a:schemeClr val="bg1"/>
              </a:solidFill>
              <a:latin typeface="Adobe Garamond Pro" pitchFamily="18" charset="0"/>
            </a:endParaRPr>
          </a:p>
        </p:txBody>
      </p:sp>
      <p:sp>
        <p:nvSpPr>
          <p:cNvPr id="2" name="TextBox 1"/>
          <p:cNvSpPr txBox="1"/>
          <p:nvPr/>
        </p:nvSpPr>
        <p:spPr>
          <a:xfrm>
            <a:off x="914400" y="1560255"/>
            <a:ext cx="7848600" cy="2554545"/>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Project Background</a:t>
            </a:r>
          </a:p>
          <a:p>
            <a:pPr marL="285750" indent="-285750">
              <a:buFont typeface="Wingdings" panose="05000000000000000000" pitchFamily="2" charset="2"/>
              <a:buChar char="v"/>
            </a:pPr>
            <a:r>
              <a:rPr lang="en-US" sz="2000" dirty="0" smtClean="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4" name="Straight Connector 3"/>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stretch>
            <a:fillRect/>
          </a:stretch>
        </p:blipFill>
        <p:spPr>
          <a:xfrm>
            <a:off x="24003000" y="1676400"/>
            <a:ext cx="2057400" cy="1371600"/>
          </a:xfrm>
          <a:prstGeom prst="rect">
            <a:avLst/>
          </a:prstGeom>
          <a:ln w="31750">
            <a:solidFill>
              <a:schemeClr val="bg1"/>
            </a:solidFill>
          </a:ln>
        </p:spPr>
      </p:pic>
      <p:pic>
        <p:nvPicPr>
          <p:cNvPr id="25" name="Picture 24"/>
          <p:cNvPicPr>
            <a:picLocks noChangeAspect="1"/>
          </p:cNvPicPr>
          <p:nvPr/>
        </p:nvPicPr>
        <p:blipFill>
          <a:blip r:embed="rId4"/>
          <a:stretch>
            <a:fillRect/>
          </a:stretch>
        </p:blipFill>
        <p:spPr>
          <a:xfrm>
            <a:off x="24002999" y="4707600"/>
            <a:ext cx="2057402" cy="1312200"/>
          </a:xfrm>
          <a:prstGeom prst="rect">
            <a:avLst/>
          </a:prstGeom>
          <a:ln w="31750">
            <a:solidFill>
              <a:schemeClr val="bg1"/>
            </a:solidFill>
          </a:ln>
        </p:spPr>
      </p:pic>
      <p:sp>
        <p:nvSpPr>
          <p:cNvPr id="26" name="TextBox 25"/>
          <p:cNvSpPr txBox="1"/>
          <p:nvPr/>
        </p:nvSpPr>
        <p:spPr>
          <a:xfrm>
            <a:off x="19381176" y="2177534"/>
            <a:ext cx="4164624" cy="400110"/>
          </a:xfrm>
          <a:prstGeom prst="rect">
            <a:avLst/>
          </a:prstGeom>
          <a:noFill/>
        </p:spPr>
        <p:txBody>
          <a:bodyPr wrap="square" rtlCol="0">
            <a:spAutoFit/>
          </a:bodyPr>
          <a:lstStyle/>
          <a:p>
            <a:r>
              <a:rPr lang="en-US" sz="2000" dirty="0" smtClean="0">
                <a:solidFill>
                  <a:schemeClr val="accent2">
                    <a:lumMod val="60000"/>
                    <a:lumOff val="40000"/>
                  </a:schemeClr>
                </a:solidFill>
                <a:latin typeface="Adobe Garamond Pro" pitchFamily="18" charset="0"/>
              </a:rPr>
              <a:t>Analysis 1: </a:t>
            </a:r>
            <a:r>
              <a:rPr lang="en-US" sz="2000" dirty="0" smtClean="0">
                <a:latin typeface="Adobe Garamond Pro" pitchFamily="18" charset="0"/>
              </a:rPr>
              <a:t>Precast Vs. Cast in Place</a:t>
            </a:r>
            <a:endParaRPr lang="en-US" sz="2000" dirty="0">
              <a:latin typeface="Adobe Garamond Pro" pitchFamily="18" charset="0"/>
            </a:endParaRPr>
          </a:p>
        </p:txBody>
      </p:sp>
      <p:sp>
        <p:nvSpPr>
          <p:cNvPr id="27" name="TextBox 26"/>
          <p:cNvSpPr txBox="1"/>
          <p:nvPr/>
        </p:nvSpPr>
        <p:spPr>
          <a:xfrm>
            <a:off x="21031200" y="3644901"/>
            <a:ext cx="5867400" cy="707886"/>
          </a:xfrm>
          <a:prstGeom prst="rect">
            <a:avLst/>
          </a:prstGeom>
          <a:noFill/>
        </p:spPr>
        <p:txBody>
          <a:bodyPr wrap="square" rtlCol="0">
            <a:spAutoFit/>
          </a:bodyPr>
          <a:lstStyle/>
          <a:p>
            <a:pPr algn="ctr"/>
            <a:r>
              <a:rPr lang="en-US" sz="2000" dirty="0" smtClean="0">
                <a:solidFill>
                  <a:schemeClr val="accent2">
                    <a:lumMod val="60000"/>
                    <a:lumOff val="40000"/>
                  </a:schemeClr>
                </a:solidFill>
                <a:latin typeface="Adobe Garamond Pro" pitchFamily="18" charset="0"/>
              </a:rPr>
              <a:t>Analysis 2: </a:t>
            </a:r>
            <a:r>
              <a:rPr lang="en-US" sz="2000" dirty="0" smtClean="0">
                <a:latin typeface="Adobe Garamond Pro" pitchFamily="18" charset="0"/>
              </a:rPr>
              <a:t>Comparison of Construction Practices between US &amp; Qatar</a:t>
            </a:r>
            <a:endParaRPr lang="en-US" sz="2000" dirty="0">
              <a:latin typeface="Adobe Garamond Pro" pitchFamily="18" charset="0"/>
            </a:endParaRPr>
          </a:p>
        </p:txBody>
      </p:sp>
      <p:sp>
        <p:nvSpPr>
          <p:cNvPr id="28" name="TextBox 27"/>
          <p:cNvSpPr txBox="1"/>
          <p:nvPr/>
        </p:nvSpPr>
        <p:spPr>
          <a:xfrm>
            <a:off x="18973800" y="5093455"/>
            <a:ext cx="4800600" cy="707886"/>
          </a:xfrm>
          <a:prstGeom prst="rect">
            <a:avLst/>
          </a:prstGeom>
          <a:noFill/>
        </p:spPr>
        <p:txBody>
          <a:bodyPr wrap="square" rtlCol="0">
            <a:spAutoFit/>
          </a:bodyPr>
          <a:lstStyle/>
          <a:p>
            <a:pPr algn="ctr"/>
            <a:r>
              <a:rPr lang="en-US" sz="2000" dirty="0" smtClean="0">
                <a:solidFill>
                  <a:schemeClr val="accent2">
                    <a:lumMod val="60000"/>
                    <a:lumOff val="40000"/>
                  </a:schemeClr>
                </a:solidFill>
                <a:latin typeface="Adobe Garamond Pro" pitchFamily="18" charset="0"/>
              </a:rPr>
              <a:t>Analysis 3: </a:t>
            </a:r>
            <a:r>
              <a:rPr lang="en-US" sz="2000" dirty="0" smtClean="0">
                <a:latin typeface="Adobe Garamond Pro" pitchFamily="18" charset="0"/>
              </a:rPr>
              <a:t>Field Labor Management &amp; Alteration</a:t>
            </a:r>
            <a:endParaRPr lang="en-US" sz="2000" dirty="0">
              <a:latin typeface="Adobe Garamond Pro" pitchFamily="18" charset="0"/>
            </a:endParaRPr>
          </a:p>
        </p:txBody>
      </p:sp>
      <p:sp>
        <p:nvSpPr>
          <p:cNvPr id="29" name="Rectangle 28"/>
          <p:cNvSpPr/>
          <p:nvPr/>
        </p:nvSpPr>
        <p:spPr>
          <a:xfrm>
            <a:off x="18592800" y="3352800"/>
            <a:ext cx="2781300" cy="1269221"/>
          </a:xfrm>
          <a:prstGeom prst="rect">
            <a:avLst/>
          </a:prstGeom>
          <a:solidFill>
            <a:schemeClr val="tx1"/>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hevron 29"/>
          <p:cNvSpPr/>
          <p:nvPr/>
        </p:nvSpPr>
        <p:spPr>
          <a:xfrm>
            <a:off x="18840450" y="3815960"/>
            <a:ext cx="762000" cy="342900"/>
          </a:xfrm>
          <a:prstGeom prst="chevron">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a:off x="19602450" y="3815960"/>
            <a:ext cx="762000" cy="342900"/>
          </a:xfrm>
          <a:prstGeom prst="chevron">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20364450" y="3815960"/>
            <a:ext cx="762000" cy="342900"/>
          </a:xfrm>
          <a:prstGeom prst="chevron">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35" name="TextBox 34"/>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23" name="Rectangle 22"/>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http://www.beautifulholidays.com.au/middle-east/qatar/maps/qata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1953" y="1771514"/>
            <a:ext cx="2987073" cy="44768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35753" y="6200001"/>
            <a:ext cx="3180447" cy="276999"/>
          </a:xfrm>
          <a:prstGeom prst="rect">
            <a:avLst/>
          </a:prstGeom>
          <a:noFill/>
        </p:spPr>
        <p:txBody>
          <a:bodyPr wrap="square" rtlCol="0">
            <a:spAutoFit/>
          </a:bodyPr>
          <a:lstStyle/>
          <a:p>
            <a:r>
              <a:rPr lang="en-US" sz="1200" dirty="0" smtClean="0">
                <a:latin typeface="Adobe Garamond Pro" pitchFamily="18" charset="0"/>
              </a:rPr>
              <a:t>Photo Courtesy of www.beautifulholidays.com.au</a:t>
            </a:r>
            <a:endParaRPr lang="en-US" sz="1200" dirty="0">
              <a:latin typeface="Adobe Garamond Pro" pitchFamily="18" charset="0"/>
            </a:endParaRPr>
          </a:p>
        </p:txBody>
      </p:sp>
      <p:sp>
        <p:nvSpPr>
          <p:cNvPr id="22" name="TextBox 21"/>
          <p:cNvSpPr txBox="1"/>
          <p:nvPr/>
        </p:nvSpPr>
        <p:spPr>
          <a:xfrm>
            <a:off x="23317200" y="3075801"/>
            <a:ext cx="3581400" cy="276999"/>
          </a:xfrm>
          <a:prstGeom prst="rect">
            <a:avLst/>
          </a:prstGeom>
          <a:noFill/>
        </p:spPr>
        <p:txBody>
          <a:bodyPr wrap="square" rtlCol="0">
            <a:spAutoFit/>
          </a:bodyPr>
          <a:lstStyle/>
          <a:p>
            <a:r>
              <a:rPr lang="en-US" sz="1200" dirty="0" smtClean="0">
                <a:latin typeface="Adobe Garamond Pro" pitchFamily="18" charset="0"/>
              </a:rPr>
              <a:t>Photo Courtesy </a:t>
            </a:r>
            <a:r>
              <a:rPr lang="en-US" sz="1200" dirty="0">
                <a:latin typeface="Adobe Garamond Pro" pitchFamily="18" charset="0"/>
              </a:rPr>
              <a:t>of </a:t>
            </a:r>
            <a:r>
              <a:rPr lang="en-US" sz="1200" dirty="0" smtClean="0">
                <a:latin typeface="Adobe Garamond Pro" pitchFamily="18" charset="0"/>
              </a:rPr>
              <a:t>www.mcentirerentalproperties.com</a:t>
            </a:r>
            <a:endParaRPr lang="en-US" sz="1200" dirty="0">
              <a:latin typeface="Adobe Garamond Pro" pitchFamily="18" charset="0"/>
            </a:endParaRPr>
          </a:p>
        </p:txBody>
      </p:sp>
      <p:sp>
        <p:nvSpPr>
          <p:cNvPr id="24" name="TextBox 23"/>
          <p:cNvSpPr txBox="1"/>
          <p:nvPr/>
        </p:nvSpPr>
        <p:spPr>
          <a:xfrm>
            <a:off x="23774400" y="6086901"/>
            <a:ext cx="2667000" cy="276999"/>
          </a:xfrm>
          <a:prstGeom prst="rect">
            <a:avLst/>
          </a:prstGeom>
          <a:noFill/>
        </p:spPr>
        <p:txBody>
          <a:bodyPr wrap="square" rtlCol="0">
            <a:spAutoFit/>
          </a:bodyPr>
          <a:lstStyle/>
          <a:p>
            <a:r>
              <a:rPr lang="en-US" sz="1200" dirty="0" smtClean="0">
                <a:latin typeface="Adobe Garamond Pro" pitchFamily="18" charset="0"/>
              </a:rPr>
              <a:t>Photo Courtesy </a:t>
            </a:r>
            <a:r>
              <a:rPr lang="en-US" sz="1200" dirty="0">
                <a:latin typeface="Adobe Garamond Pro" pitchFamily="18" charset="0"/>
              </a:rPr>
              <a:t>of </a:t>
            </a:r>
            <a:r>
              <a:rPr lang="en-US" sz="1200" dirty="0" smtClean="0">
                <a:latin typeface="Adobe Garamond Pro" pitchFamily="18" charset="0"/>
              </a:rPr>
              <a:t>www.cutcaster.com</a:t>
            </a:r>
            <a:endParaRPr lang="en-US" sz="1200" dirty="0">
              <a:latin typeface="Adobe Garamond Pro" pitchFamily="18" charset="0"/>
            </a:endParaRPr>
          </a:p>
        </p:txBody>
      </p:sp>
    </p:spTree>
    <p:extLst>
      <p:ext uri="{BB962C8B-B14F-4D97-AF65-F5344CB8AC3E}">
        <p14:creationId xmlns:p14="http://schemas.microsoft.com/office/powerpoint/2010/main" val="3648749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8" name="TextBox 17"/>
          <p:cNvSpPr txBox="1"/>
          <p:nvPr/>
        </p:nvSpPr>
        <p:spPr>
          <a:xfrm>
            <a:off x="20650200" y="1504414"/>
            <a:ext cx="4419600" cy="3600986"/>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Mansoura </a:t>
            </a:r>
            <a:r>
              <a:rPr lang="en-US" sz="2400" u="sng" dirty="0">
                <a:solidFill>
                  <a:schemeClr val="accent2">
                    <a:lumMod val="60000"/>
                    <a:lumOff val="40000"/>
                  </a:schemeClr>
                </a:solidFill>
                <a:latin typeface="Adobe Garamond Pro" pitchFamily="18" charset="0"/>
              </a:rPr>
              <a:t>Development</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No actual program followed</a:t>
            </a:r>
          </a:p>
          <a:p>
            <a:pPr marL="342900" indent="-342900">
              <a:buFont typeface="Arial"/>
              <a:buChar char="•"/>
            </a:pPr>
            <a:r>
              <a:rPr lang="en-US" sz="2000" dirty="0" smtClean="0">
                <a:latin typeface="Adobe Garamond Pro" pitchFamily="18" charset="0"/>
              </a:rPr>
              <a:t>Engineer on site check current work</a:t>
            </a:r>
          </a:p>
          <a:p>
            <a:pPr marL="342900" indent="-342900">
              <a:buFont typeface="Arial"/>
              <a:buChar char="•"/>
            </a:pPr>
            <a:r>
              <a:rPr lang="en-US" sz="2000" dirty="0" smtClean="0">
                <a:latin typeface="Adobe Garamond Pro" pitchFamily="18" charset="0"/>
              </a:rPr>
              <a:t>Lifetime of Building – 50-70 years</a:t>
            </a:r>
            <a:endParaRPr lang="en-US" sz="2000" dirty="0">
              <a:latin typeface="Adobe Garamond Pro" pitchFamily="18" charset="0"/>
            </a:endParaRPr>
          </a:p>
          <a:p>
            <a:endParaRPr lang="en-US" sz="2400" dirty="0">
              <a:latin typeface="Adobe Garamond Pro" pitchFamily="18" charset="0"/>
            </a:endParaRPr>
          </a:p>
          <a:p>
            <a:endParaRPr lang="en-US" sz="2400" dirty="0">
              <a:latin typeface="Adobe Garamond Pro" pitchFamily="18" charset="0"/>
            </a:endParaRPr>
          </a:p>
        </p:txBody>
      </p:sp>
      <p:sp>
        <p:nvSpPr>
          <p:cNvPr id="16" name="TextBox 15"/>
          <p:cNvSpPr txBox="1"/>
          <p:nvPr/>
        </p:nvSpPr>
        <p:spPr>
          <a:xfrm>
            <a:off x="914400" y="1560255"/>
            <a:ext cx="7848600" cy="4462760"/>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2: Comparison of Construction Practices between US &amp; Qatar</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Common Construction Practices in Qatar</a:t>
            </a:r>
          </a:p>
          <a:p>
            <a:pPr marL="800100" lvl="1" indent="-342900">
              <a:buFont typeface="Arial" panose="020B0604020202020204" pitchFamily="34" charset="0"/>
              <a:buChar char="•"/>
            </a:pPr>
            <a:r>
              <a:rPr lang="en-US" dirty="0" smtClean="0">
                <a:latin typeface="Adobe Garamond Pro" pitchFamily="18" charset="0"/>
              </a:rPr>
              <a:t>Case Study: HHD Project (Penn State)</a:t>
            </a:r>
          </a:p>
          <a:p>
            <a:pPr marL="800100" lvl="1" indent="-342900">
              <a:buFont typeface="Arial" panose="020B0604020202020204" pitchFamily="34" charset="0"/>
              <a:buChar char="•"/>
            </a:pPr>
            <a:r>
              <a:rPr lang="en-US" dirty="0" smtClean="0">
                <a:latin typeface="Adobe Garamond Pro" pitchFamily="18" charset="0"/>
              </a:rPr>
              <a:t>Comparison of Labor Wages</a:t>
            </a:r>
          </a:p>
          <a:p>
            <a:pPr marL="800100" lvl="1" indent="-342900">
              <a:buFont typeface="Arial" panose="020B0604020202020204" pitchFamily="34" charset="0"/>
              <a:buChar char="•"/>
            </a:pPr>
            <a:r>
              <a:rPr lang="en-US" dirty="0" smtClean="0">
                <a:latin typeface="Adobe Garamond Pro" pitchFamily="18" charset="0"/>
              </a:rPr>
              <a:t>Comparison of Safety Programs</a:t>
            </a:r>
          </a:p>
          <a:p>
            <a:pPr marL="800100" lvl="1" indent="-342900">
              <a:buFont typeface="Arial" panose="020B0604020202020204" pitchFamily="34" charset="0"/>
              <a:buChar char="•"/>
            </a:pPr>
            <a:r>
              <a:rPr lang="en-US" dirty="0" smtClean="0">
                <a:solidFill>
                  <a:schemeClr val="accent2">
                    <a:lumMod val="60000"/>
                    <a:lumOff val="40000"/>
                  </a:schemeClr>
                </a:solidFill>
                <a:latin typeface="Adobe Garamond Pro" pitchFamily="18" charset="0"/>
              </a:rPr>
              <a:t>Comparison of Quality Control Programs</a:t>
            </a:r>
          </a:p>
          <a:p>
            <a:pPr marL="800100" lvl="1" indent="-342900">
              <a:buFont typeface="Arial" panose="020B0604020202020204" pitchFamily="34" charset="0"/>
              <a:buChar char="•"/>
            </a:pPr>
            <a:r>
              <a:rPr lang="en-US" dirty="0">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811000" y="1524000"/>
            <a:ext cx="4125310" cy="6494085"/>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HHD </a:t>
            </a:r>
            <a:r>
              <a:rPr lang="en-US" sz="2400" u="sng" dirty="0">
                <a:solidFill>
                  <a:schemeClr val="accent2">
                    <a:lumMod val="60000"/>
                    <a:lumOff val="40000"/>
                  </a:schemeClr>
                </a:solidFill>
                <a:latin typeface="Adobe Garamond Pro" pitchFamily="18" charset="0"/>
              </a:rPr>
              <a:t>Project</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Three-Phase Control System:</a:t>
            </a:r>
          </a:p>
          <a:p>
            <a:pPr marL="800100" lvl="1" indent="-342900">
              <a:buFont typeface="Wingdings" panose="05000000000000000000" pitchFamily="2" charset="2"/>
              <a:buChar char="Ø"/>
            </a:pPr>
            <a:r>
              <a:rPr lang="en-US" sz="2000" dirty="0" smtClean="0">
                <a:latin typeface="Adobe Garamond Pro" pitchFamily="18" charset="0"/>
              </a:rPr>
              <a:t>Preparatory Phase</a:t>
            </a:r>
          </a:p>
          <a:p>
            <a:pPr marL="800100" lvl="1" indent="-342900">
              <a:buFont typeface="Wingdings" panose="05000000000000000000" pitchFamily="2" charset="2"/>
              <a:buChar char="Ø"/>
            </a:pPr>
            <a:r>
              <a:rPr lang="en-US" sz="2000" dirty="0" smtClean="0">
                <a:latin typeface="Adobe Garamond Pro" pitchFamily="18" charset="0"/>
              </a:rPr>
              <a:t>Initial Phase</a:t>
            </a:r>
          </a:p>
          <a:p>
            <a:pPr marL="800100" lvl="1" indent="-342900">
              <a:buFont typeface="Wingdings" panose="05000000000000000000" pitchFamily="2" charset="2"/>
              <a:buChar char="Ø"/>
            </a:pPr>
            <a:r>
              <a:rPr lang="en-US" sz="2000" dirty="0" smtClean="0">
                <a:latin typeface="Adobe Garamond Pro" pitchFamily="18" charset="0"/>
              </a:rPr>
              <a:t>Follow-Up Phase</a:t>
            </a:r>
          </a:p>
          <a:p>
            <a:pPr marL="342900" indent="-342900">
              <a:buFont typeface="Arial"/>
              <a:buChar char="•"/>
            </a:pPr>
            <a:r>
              <a:rPr lang="en-US" sz="2000" dirty="0" smtClean="0">
                <a:latin typeface="Adobe Garamond Pro" pitchFamily="18" charset="0"/>
              </a:rPr>
              <a:t>Lifetime of Building – 100 years</a:t>
            </a:r>
            <a:endParaRPr lang="en-US" sz="2000" dirty="0">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2: Comparison of Construction Practices</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3169513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8" name="TextBox 17"/>
          <p:cNvSpPr txBox="1"/>
          <p:nvPr/>
        </p:nvSpPr>
        <p:spPr>
          <a:xfrm>
            <a:off x="19278600" y="2514600"/>
            <a:ext cx="6934200" cy="3416320"/>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Recommendations</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Acquire/Train more experienced workers</a:t>
            </a:r>
          </a:p>
          <a:p>
            <a:pPr marL="342900" indent="-342900">
              <a:buFont typeface="Arial"/>
              <a:buChar char="•"/>
            </a:pPr>
            <a:r>
              <a:rPr lang="en-US" sz="2000" dirty="0" smtClean="0">
                <a:latin typeface="Adobe Garamond Pro" pitchFamily="18" charset="0"/>
              </a:rPr>
              <a:t>OSHA trained personnel on site</a:t>
            </a:r>
          </a:p>
          <a:p>
            <a:pPr marL="342900" indent="-342900">
              <a:buFont typeface="Arial"/>
              <a:buChar char="•"/>
            </a:pPr>
            <a:r>
              <a:rPr lang="en-US" sz="2000" dirty="0" smtClean="0">
                <a:latin typeface="Adobe Garamond Pro" pitchFamily="18" charset="0"/>
              </a:rPr>
              <a:t>Regular unscheduled site safety inspections</a:t>
            </a:r>
          </a:p>
          <a:p>
            <a:pPr marL="342900" indent="-342900">
              <a:buFont typeface="Arial"/>
              <a:buChar char="•"/>
            </a:pPr>
            <a:r>
              <a:rPr lang="en-US" sz="2000" dirty="0" smtClean="0">
                <a:latin typeface="Adobe Garamond Pro" pitchFamily="18" charset="0"/>
              </a:rPr>
              <a:t>Implement Quality Control program similar to HHD Project</a:t>
            </a: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endParaRPr lang="en-US" sz="2400" dirty="0">
              <a:latin typeface="Adobe Garamond Pro" pitchFamily="18" charset="0"/>
            </a:endParaRPr>
          </a:p>
          <a:p>
            <a:endParaRPr lang="en-US" sz="2400" dirty="0">
              <a:latin typeface="Adobe Garamond Pro" pitchFamily="18" charset="0"/>
            </a:endParaRPr>
          </a:p>
        </p:txBody>
      </p:sp>
      <p:sp>
        <p:nvSpPr>
          <p:cNvPr id="16" name="TextBox 15"/>
          <p:cNvSpPr txBox="1"/>
          <p:nvPr/>
        </p:nvSpPr>
        <p:spPr>
          <a:xfrm>
            <a:off x="914400" y="1560255"/>
            <a:ext cx="7848600" cy="4462760"/>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2: Comparison of Construction Practices between US &amp; Qatar</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Common Construction Practices in Qatar</a:t>
            </a:r>
          </a:p>
          <a:p>
            <a:pPr marL="800100" lvl="1" indent="-342900">
              <a:buFont typeface="Arial" panose="020B0604020202020204" pitchFamily="34" charset="0"/>
              <a:buChar char="•"/>
            </a:pPr>
            <a:r>
              <a:rPr lang="en-US" dirty="0" smtClean="0">
                <a:latin typeface="Adobe Garamond Pro" pitchFamily="18" charset="0"/>
              </a:rPr>
              <a:t>Case Study: HHD Project (Penn State)</a:t>
            </a:r>
          </a:p>
          <a:p>
            <a:pPr marL="800100" lvl="1" indent="-342900">
              <a:buFont typeface="Arial" panose="020B0604020202020204" pitchFamily="34" charset="0"/>
              <a:buChar char="•"/>
            </a:pPr>
            <a:r>
              <a:rPr lang="en-US" dirty="0" smtClean="0">
                <a:latin typeface="Adobe Garamond Pro" pitchFamily="18" charset="0"/>
              </a:rPr>
              <a:t>Comparison of Labor Wages</a:t>
            </a:r>
          </a:p>
          <a:p>
            <a:pPr marL="800100" lvl="1" indent="-342900">
              <a:buFont typeface="Arial" panose="020B0604020202020204" pitchFamily="34" charset="0"/>
              <a:buChar char="•"/>
            </a:pPr>
            <a:r>
              <a:rPr lang="en-US" dirty="0" smtClean="0">
                <a:latin typeface="Adobe Garamond Pro" pitchFamily="18" charset="0"/>
              </a:rPr>
              <a:t>Comparison of Safety Programs</a:t>
            </a:r>
          </a:p>
          <a:p>
            <a:pPr marL="800100" lvl="1" indent="-342900">
              <a:buFont typeface="Arial" panose="020B0604020202020204" pitchFamily="34" charset="0"/>
              <a:buChar char="•"/>
            </a:pPr>
            <a:r>
              <a:rPr lang="en-US" dirty="0" smtClean="0">
                <a:latin typeface="Adobe Garamond Pro" pitchFamily="18" charset="0"/>
              </a:rPr>
              <a:t>Comparison of Quality Control Programs</a:t>
            </a:r>
          </a:p>
          <a:p>
            <a:pPr marL="800100" lvl="1" indent="-342900">
              <a:buFont typeface="Arial" panose="020B0604020202020204" pitchFamily="34" charset="0"/>
              <a:buChar char="•"/>
            </a:pPr>
            <a:r>
              <a:rPr lang="en-US" dirty="0" smtClean="0">
                <a:solidFill>
                  <a:schemeClr val="accent2">
                    <a:lumMod val="60000"/>
                    <a:lumOff val="40000"/>
                  </a:schemeClr>
                </a:solidFill>
                <a:latin typeface="Adobe Garamond Pro" pitchFamily="18" charset="0"/>
              </a:rPr>
              <a:t>Conclusions &amp; Recommendations </a:t>
            </a:r>
            <a:endParaRPr lang="en-US" dirty="0">
              <a:solidFill>
                <a:schemeClr val="accent2">
                  <a:lumMod val="60000"/>
                  <a:lumOff val="40000"/>
                </a:schemeClr>
              </a:solidFill>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668000" y="2165952"/>
            <a:ext cx="6030310" cy="5447645"/>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Conclusions</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Potential to cut down on project costs</a:t>
            </a:r>
          </a:p>
          <a:p>
            <a:pPr marL="342900" indent="-342900">
              <a:buFont typeface="Arial"/>
              <a:buChar char="•"/>
            </a:pPr>
            <a:r>
              <a:rPr lang="en-US" sz="2000" dirty="0" smtClean="0">
                <a:latin typeface="Adobe Garamond Pro" pitchFamily="18" charset="0"/>
              </a:rPr>
              <a:t>Potential delivery of project on or before time</a:t>
            </a:r>
          </a:p>
          <a:p>
            <a:pPr marL="342900" indent="-342900">
              <a:buFont typeface="Arial"/>
              <a:buChar char="•"/>
            </a:pPr>
            <a:r>
              <a:rPr lang="en-US" sz="2000" dirty="0" smtClean="0">
                <a:latin typeface="Adobe Garamond Pro" pitchFamily="18" charset="0"/>
              </a:rPr>
              <a:t>Huge potential to improve safety of construction site</a:t>
            </a:r>
          </a:p>
          <a:p>
            <a:pPr marL="342900" indent="-342900">
              <a:buFont typeface="Arial"/>
              <a:buChar char="•"/>
            </a:pPr>
            <a:endParaRPr lang="en-US" sz="2000" dirty="0">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2: Comparison of Construction Practices</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2013190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8" name="TextBox 17"/>
          <p:cNvSpPr txBox="1"/>
          <p:nvPr/>
        </p:nvSpPr>
        <p:spPr>
          <a:xfrm>
            <a:off x="20193000" y="1447800"/>
            <a:ext cx="5410200" cy="4216539"/>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Potential Solutions</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Re-evaluate/Re-sequence activities in schedule</a:t>
            </a:r>
          </a:p>
          <a:p>
            <a:pPr marL="342900" indent="-342900">
              <a:buFont typeface="Arial"/>
              <a:buChar char="•"/>
            </a:pPr>
            <a:r>
              <a:rPr lang="en-US" sz="2000" dirty="0" smtClean="0">
                <a:latin typeface="Adobe Garamond Pro" pitchFamily="18" charset="0"/>
              </a:rPr>
              <a:t>Increasing labor force pre-summer months</a:t>
            </a:r>
          </a:p>
          <a:p>
            <a:pPr marL="342900" indent="-342900">
              <a:buFont typeface="Arial"/>
              <a:buChar char="•"/>
            </a:pPr>
            <a:r>
              <a:rPr lang="en-US" sz="2000" dirty="0" smtClean="0">
                <a:latin typeface="Adobe Garamond Pro" pitchFamily="18" charset="0"/>
              </a:rPr>
              <a:t>SIPS implementation of superstructure</a:t>
            </a:r>
          </a:p>
          <a:p>
            <a:pPr marL="342900" indent="-342900">
              <a:buFont typeface="Arial"/>
              <a:buChar char="•"/>
            </a:pPr>
            <a:r>
              <a:rPr lang="en-US" sz="2000" dirty="0" smtClean="0">
                <a:latin typeface="Adobe Garamond Pro" pitchFamily="18" charset="0"/>
              </a:rPr>
              <a:t>Man Power Loaded schedule</a:t>
            </a:r>
          </a:p>
          <a:p>
            <a:pPr marL="342900" indent="-342900">
              <a:buFont typeface="Arial"/>
              <a:buChar char="•"/>
            </a:pPr>
            <a:endParaRPr lang="en-US" sz="2000" dirty="0">
              <a:latin typeface="Adobe Garamond Pro" pitchFamily="18" charset="0"/>
            </a:endParaRPr>
          </a:p>
          <a:p>
            <a:endParaRPr lang="en-US" sz="2400" dirty="0">
              <a:latin typeface="Adobe Garamond Pro" pitchFamily="18" charset="0"/>
            </a:endParaRPr>
          </a:p>
          <a:p>
            <a:endParaRPr lang="en-US" sz="2400" dirty="0">
              <a:latin typeface="Adobe Garamond Pro" pitchFamily="18" charset="0"/>
            </a:endParaRPr>
          </a:p>
        </p:txBody>
      </p:sp>
      <p:sp>
        <p:nvSpPr>
          <p:cNvPr id="16" name="TextBox 15"/>
          <p:cNvSpPr txBox="1"/>
          <p:nvPr/>
        </p:nvSpPr>
        <p:spPr>
          <a:xfrm>
            <a:off x="914400" y="1560255"/>
            <a:ext cx="7848600" cy="4370427"/>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3: Field Labor Management &amp; Alteration</a:t>
            </a:r>
          </a:p>
          <a:p>
            <a:pPr marL="800100" lvl="1" indent="-342900">
              <a:buFont typeface="Arial" panose="020B0604020202020204" pitchFamily="34" charset="0"/>
              <a:buChar char="•"/>
            </a:pPr>
            <a:r>
              <a:rPr lang="en-US" sz="2000" dirty="0" smtClean="0">
                <a:solidFill>
                  <a:schemeClr val="accent2">
                    <a:lumMod val="60000"/>
                    <a:lumOff val="40000"/>
                  </a:schemeClr>
                </a:solidFill>
                <a:latin typeface="Adobe Garamond Pro" pitchFamily="18" charset="0"/>
              </a:rPr>
              <a:t>Introduction</a:t>
            </a:r>
          </a:p>
          <a:p>
            <a:pPr marL="800100" lvl="1" indent="-342900">
              <a:buFont typeface="Arial" panose="020B0604020202020204" pitchFamily="34" charset="0"/>
              <a:buChar char="•"/>
            </a:pPr>
            <a:r>
              <a:rPr lang="en-US" sz="2000" dirty="0" smtClean="0">
                <a:latin typeface="Adobe Garamond Pro" pitchFamily="18" charset="0"/>
              </a:rPr>
              <a:t>Evaluate Current Schedule</a:t>
            </a:r>
          </a:p>
          <a:p>
            <a:pPr marL="800100" lvl="1" indent="-342900">
              <a:buFont typeface="Arial" panose="020B0604020202020204" pitchFamily="34" charset="0"/>
              <a:buChar char="•"/>
            </a:pPr>
            <a:r>
              <a:rPr lang="en-US" sz="2000" dirty="0">
                <a:latin typeface="Adobe Garamond Pro" pitchFamily="18" charset="0"/>
              </a:rPr>
              <a:t>Labor Increase</a:t>
            </a:r>
          </a:p>
          <a:p>
            <a:pPr marL="800100" lvl="1" indent="-342900">
              <a:buFont typeface="Arial" panose="020B0604020202020204" pitchFamily="34" charset="0"/>
              <a:buChar char="•"/>
            </a:pPr>
            <a:r>
              <a:rPr lang="en-US" sz="2000" dirty="0" smtClean="0">
                <a:latin typeface="Adobe Garamond Pro" pitchFamily="18" charset="0"/>
              </a:rPr>
              <a:t>SIPS Analysis </a:t>
            </a:r>
          </a:p>
          <a:p>
            <a:pPr marL="800100" lvl="1" indent="-342900">
              <a:buFont typeface="Arial" panose="020B0604020202020204" pitchFamily="34" charset="0"/>
              <a:buChar char="•"/>
            </a:pPr>
            <a:r>
              <a:rPr lang="en-US" sz="2000" dirty="0" smtClean="0">
                <a:latin typeface="Adobe Garamond Pro" pitchFamily="18" charset="0"/>
              </a:rPr>
              <a:t>Man Power Loaded Schedule</a:t>
            </a:r>
          </a:p>
          <a:p>
            <a:pPr marL="800100" lvl="1" indent="-342900">
              <a:buFont typeface="Arial" panose="020B0604020202020204" pitchFamily="34" charset="0"/>
              <a:buChar char="•"/>
            </a:pPr>
            <a:r>
              <a:rPr lang="en-US" sz="2000" dirty="0">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668000" y="1524000"/>
            <a:ext cx="6030310" cy="5878532"/>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Problem Identification</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Immense heat of summer months (Over 122 degrees)</a:t>
            </a:r>
          </a:p>
          <a:p>
            <a:pPr marL="342900" indent="-342900">
              <a:buFont typeface="Arial"/>
              <a:buChar char="•"/>
            </a:pPr>
            <a:r>
              <a:rPr lang="en-US" sz="2000" dirty="0" smtClean="0">
                <a:latin typeface="Adobe Garamond Pro" pitchFamily="18" charset="0"/>
              </a:rPr>
              <a:t>Government halts construction during the day</a:t>
            </a:r>
          </a:p>
          <a:p>
            <a:pPr marL="342900" indent="-342900">
              <a:buFont typeface="Arial"/>
              <a:buChar char="•"/>
            </a:pPr>
            <a:r>
              <a:rPr lang="en-US" sz="2000" dirty="0" smtClean="0">
                <a:latin typeface="Adobe Garamond Pro" pitchFamily="18" charset="0"/>
              </a:rPr>
              <a:t>Delays in schedule</a:t>
            </a:r>
            <a:endParaRPr lang="en-US" sz="2000" dirty="0">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3: Field Labor Management &amp; Alteration</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433015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8" name="TextBox 17"/>
          <p:cNvSpPr txBox="1"/>
          <p:nvPr/>
        </p:nvSpPr>
        <p:spPr>
          <a:xfrm>
            <a:off x="20193000" y="1524000"/>
            <a:ext cx="5867400" cy="3908762"/>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Possible Solutions</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Completion of Superstructure before July, 2014</a:t>
            </a:r>
          </a:p>
          <a:p>
            <a:pPr marL="342900" indent="-342900">
              <a:buFont typeface="Arial"/>
              <a:buChar char="•"/>
            </a:pPr>
            <a:r>
              <a:rPr lang="en-US" sz="2000" dirty="0" smtClean="0">
                <a:latin typeface="Adobe Garamond Pro" pitchFamily="18" charset="0"/>
              </a:rPr>
              <a:t>Phasing construction by trade</a:t>
            </a:r>
          </a:p>
          <a:p>
            <a:pPr marL="342900" indent="-342900">
              <a:buFont typeface="Arial"/>
              <a:buChar char="•"/>
            </a:pPr>
            <a:r>
              <a:rPr lang="en-US" sz="2000" dirty="0" smtClean="0">
                <a:latin typeface="Adobe Garamond Pro" pitchFamily="18" charset="0"/>
              </a:rPr>
              <a:t>Increase man power for superstructure completion</a:t>
            </a:r>
          </a:p>
          <a:p>
            <a:pPr marL="342900" indent="-342900">
              <a:buFont typeface="Arial"/>
              <a:buChar char="•"/>
            </a:pPr>
            <a:endParaRPr lang="en-US" sz="2000" dirty="0">
              <a:latin typeface="Adobe Garamond Pro" pitchFamily="18" charset="0"/>
            </a:endParaRPr>
          </a:p>
          <a:p>
            <a:endParaRPr lang="en-US" sz="2400" dirty="0">
              <a:latin typeface="Adobe Garamond Pro" pitchFamily="18" charset="0"/>
            </a:endParaRPr>
          </a:p>
          <a:p>
            <a:endParaRPr lang="en-US" sz="2400" dirty="0">
              <a:latin typeface="Adobe Garamond Pro" pitchFamily="18" charset="0"/>
            </a:endParaRPr>
          </a:p>
        </p:txBody>
      </p:sp>
      <p:sp>
        <p:nvSpPr>
          <p:cNvPr id="16" name="TextBox 15"/>
          <p:cNvSpPr txBox="1"/>
          <p:nvPr/>
        </p:nvSpPr>
        <p:spPr>
          <a:xfrm>
            <a:off x="914400" y="1560255"/>
            <a:ext cx="7848600" cy="4370427"/>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3: Field Labor Management &amp; Alteration</a:t>
            </a:r>
          </a:p>
          <a:p>
            <a:pPr marL="800100" lvl="1" indent="-342900">
              <a:buFont typeface="Arial" panose="020B0604020202020204" pitchFamily="34" charset="0"/>
              <a:buChar char="•"/>
            </a:pPr>
            <a:r>
              <a:rPr lang="en-US" sz="2000" dirty="0" smtClean="0">
                <a:latin typeface="Adobe Garamond Pro" pitchFamily="18" charset="0"/>
              </a:rPr>
              <a:t>Introduction</a:t>
            </a:r>
          </a:p>
          <a:p>
            <a:pPr marL="800100" lvl="1" indent="-342900">
              <a:buFont typeface="Arial" panose="020B0604020202020204" pitchFamily="34" charset="0"/>
              <a:buChar char="•"/>
            </a:pPr>
            <a:r>
              <a:rPr lang="en-US" sz="2000" dirty="0" smtClean="0">
                <a:solidFill>
                  <a:schemeClr val="accent2">
                    <a:lumMod val="60000"/>
                    <a:lumOff val="40000"/>
                  </a:schemeClr>
                </a:solidFill>
                <a:latin typeface="Adobe Garamond Pro" pitchFamily="18" charset="0"/>
              </a:rPr>
              <a:t>Evaluate Current Schedule</a:t>
            </a:r>
          </a:p>
          <a:p>
            <a:pPr marL="800100" lvl="1" indent="-342900">
              <a:buFont typeface="Arial" panose="020B0604020202020204" pitchFamily="34" charset="0"/>
              <a:buChar char="•"/>
            </a:pPr>
            <a:r>
              <a:rPr lang="en-US" sz="2000" dirty="0" smtClean="0">
                <a:latin typeface="Adobe Garamond Pro" pitchFamily="18" charset="0"/>
              </a:rPr>
              <a:t>Labor Increase</a:t>
            </a:r>
          </a:p>
          <a:p>
            <a:pPr marL="800100" lvl="1" indent="-342900">
              <a:buFont typeface="Arial" panose="020B0604020202020204" pitchFamily="34" charset="0"/>
              <a:buChar char="•"/>
            </a:pPr>
            <a:r>
              <a:rPr lang="en-US" sz="2000" dirty="0" smtClean="0">
                <a:latin typeface="Adobe Garamond Pro" pitchFamily="18" charset="0"/>
              </a:rPr>
              <a:t>SIPS Analysis</a:t>
            </a:r>
          </a:p>
          <a:p>
            <a:pPr marL="800100" lvl="1" indent="-342900">
              <a:buFont typeface="Arial" panose="020B0604020202020204" pitchFamily="34" charset="0"/>
              <a:buChar char="•"/>
            </a:pPr>
            <a:r>
              <a:rPr lang="en-US" sz="2000" dirty="0" smtClean="0">
                <a:latin typeface="Adobe Garamond Pro" pitchFamily="18" charset="0"/>
              </a:rPr>
              <a:t>Man Power Loaded Schedule</a:t>
            </a:r>
          </a:p>
          <a:p>
            <a:pPr marL="800100" lvl="1" indent="-342900">
              <a:buFont typeface="Arial" panose="020B0604020202020204" pitchFamily="34" charset="0"/>
              <a:buChar char="•"/>
            </a:pPr>
            <a:r>
              <a:rPr lang="en-US" sz="2000" dirty="0">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353800" y="1620718"/>
            <a:ext cx="5649310" cy="6186308"/>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Current Schedule</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Superstructure construction goes through summer</a:t>
            </a:r>
          </a:p>
          <a:p>
            <a:pPr marL="342900" indent="-342900">
              <a:buFont typeface="Arial"/>
              <a:buChar char="•"/>
            </a:pPr>
            <a:r>
              <a:rPr lang="en-US" sz="2000" dirty="0" smtClean="0">
                <a:latin typeface="Adobe Garamond Pro" pitchFamily="18" charset="0"/>
              </a:rPr>
              <a:t>Floor by floor phasing </a:t>
            </a:r>
          </a:p>
          <a:p>
            <a:pPr marL="342900" indent="-342900">
              <a:buFont typeface="Arial"/>
              <a:buChar char="•"/>
            </a:pPr>
            <a:endParaRPr lang="en-US" sz="2000" dirty="0">
              <a:latin typeface="Adobe Garamond Pro" pitchFamily="18" charset="0"/>
            </a:endParaRPr>
          </a:p>
          <a:p>
            <a:r>
              <a:rPr lang="en-US" sz="2000" dirty="0" smtClean="0">
                <a:latin typeface="Adobe Garamond Pro" pitchFamily="18" charset="0"/>
              </a:rPr>
              <a:t>*See Appendix E for current project schedule</a:t>
            </a:r>
            <a:endParaRPr lang="en-US" sz="2000" dirty="0">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3: Field Labor Management &amp; Alteration</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1070371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6" name="TextBox 15"/>
          <p:cNvSpPr txBox="1"/>
          <p:nvPr/>
        </p:nvSpPr>
        <p:spPr>
          <a:xfrm>
            <a:off x="914400" y="1560255"/>
            <a:ext cx="7848600" cy="4370427"/>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3: Field Labor Management &amp; Alteration</a:t>
            </a:r>
          </a:p>
          <a:p>
            <a:pPr marL="800100" lvl="1" indent="-342900">
              <a:buFont typeface="Arial" panose="020B0604020202020204" pitchFamily="34" charset="0"/>
              <a:buChar char="•"/>
            </a:pPr>
            <a:r>
              <a:rPr lang="en-US" sz="2000" dirty="0" smtClean="0">
                <a:latin typeface="Adobe Garamond Pro" pitchFamily="18" charset="0"/>
              </a:rPr>
              <a:t>Introduction</a:t>
            </a:r>
          </a:p>
          <a:p>
            <a:pPr marL="800100" lvl="1" indent="-342900">
              <a:buFont typeface="Arial" panose="020B0604020202020204" pitchFamily="34" charset="0"/>
              <a:buChar char="•"/>
            </a:pPr>
            <a:r>
              <a:rPr lang="en-US" sz="2000" dirty="0" smtClean="0">
                <a:latin typeface="Adobe Garamond Pro" pitchFamily="18" charset="0"/>
              </a:rPr>
              <a:t>Evaluate Current Schedule</a:t>
            </a:r>
          </a:p>
          <a:p>
            <a:pPr marL="800100" lvl="1" indent="-342900">
              <a:buFont typeface="Arial" panose="020B0604020202020204" pitchFamily="34" charset="0"/>
              <a:buChar char="•"/>
            </a:pPr>
            <a:r>
              <a:rPr lang="en-US" sz="2000" dirty="0" smtClean="0">
                <a:solidFill>
                  <a:schemeClr val="accent2">
                    <a:lumMod val="60000"/>
                    <a:lumOff val="40000"/>
                  </a:schemeClr>
                </a:solidFill>
                <a:latin typeface="Adobe Garamond Pro" pitchFamily="18" charset="0"/>
              </a:rPr>
              <a:t>Labor Increase</a:t>
            </a:r>
          </a:p>
          <a:p>
            <a:pPr marL="800100" lvl="1" indent="-342900">
              <a:buFont typeface="Arial" panose="020B0604020202020204" pitchFamily="34" charset="0"/>
              <a:buChar char="•"/>
            </a:pPr>
            <a:r>
              <a:rPr lang="en-US" sz="2000" dirty="0" smtClean="0">
                <a:latin typeface="Adobe Garamond Pro" pitchFamily="18" charset="0"/>
              </a:rPr>
              <a:t>SIPS Analysis</a:t>
            </a:r>
          </a:p>
          <a:p>
            <a:pPr marL="800100" lvl="1" indent="-342900">
              <a:buFont typeface="Arial" panose="020B0604020202020204" pitchFamily="34" charset="0"/>
              <a:buChar char="•"/>
            </a:pPr>
            <a:r>
              <a:rPr lang="en-US" sz="2000" dirty="0" smtClean="0">
                <a:latin typeface="Adobe Garamond Pro" pitchFamily="18" charset="0"/>
              </a:rPr>
              <a:t>Man Power Loaded Schedule</a:t>
            </a:r>
          </a:p>
          <a:p>
            <a:pPr marL="800100" lvl="1" indent="-342900">
              <a:buFont typeface="Arial" panose="020B0604020202020204" pitchFamily="34" charset="0"/>
              <a:buChar char="•"/>
            </a:pPr>
            <a:r>
              <a:rPr lang="en-US" sz="2000" dirty="0">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963400" y="1448336"/>
            <a:ext cx="4049110" cy="6247864"/>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Cost Analysis</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$1.37 – Labor Cost</a:t>
            </a:r>
          </a:p>
          <a:p>
            <a:pPr marL="342900" indent="-342900">
              <a:buFont typeface="Arial"/>
              <a:buChar char="•"/>
            </a:pPr>
            <a:r>
              <a:rPr lang="en-US" sz="2000" dirty="0" smtClean="0">
                <a:latin typeface="Adobe Garamond Pro" pitchFamily="18" charset="0"/>
              </a:rPr>
              <a:t>13 extra laborers added</a:t>
            </a:r>
          </a:p>
          <a:p>
            <a:pPr marL="342900" indent="-342900">
              <a:buFont typeface="Arial"/>
              <a:buChar char="•"/>
            </a:pPr>
            <a:r>
              <a:rPr lang="en-US" sz="2000" dirty="0" smtClean="0">
                <a:latin typeface="Adobe Garamond Pro" pitchFamily="18" charset="0"/>
              </a:rPr>
              <a:t>Overall reduction: $22,906.40</a:t>
            </a:r>
            <a:endParaRPr lang="en-US" sz="2000" dirty="0">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pic>
        <p:nvPicPr>
          <p:cNvPr id="4098" name="Picture 2" descr="C:\Users\ral5206\Desktop\Labor in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8600" y="2895600"/>
            <a:ext cx="6699754" cy="2159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3: Field Labor Management &amp; Alteration</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2640866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6" name="TextBox 15"/>
          <p:cNvSpPr txBox="1"/>
          <p:nvPr/>
        </p:nvSpPr>
        <p:spPr>
          <a:xfrm>
            <a:off x="914400" y="1560255"/>
            <a:ext cx="7848600" cy="4370427"/>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3: Field Labor Management &amp; Alteration</a:t>
            </a:r>
          </a:p>
          <a:p>
            <a:pPr marL="800100" lvl="1" indent="-342900">
              <a:buFont typeface="Arial" panose="020B0604020202020204" pitchFamily="34" charset="0"/>
              <a:buChar char="•"/>
            </a:pPr>
            <a:r>
              <a:rPr lang="en-US" sz="2000" dirty="0" smtClean="0">
                <a:latin typeface="Adobe Garamond Pro" pitchFamily="18" charset="0"/>
              </a:rPr>
              <a:t>Introduction</a:t>
            </a:r>
          </a:p>
          <a:p>
            <a:pPr marL="800100" lvl="1" indent="-342900">
              <a:buFont typeface="Arial" panose="020B0604020202020204" pitchFamily="34" charset="0"/>
              <a:buChar char="•"/>
            </a:pPr>
            <a:r>
              <a:rPr lang="en-US" sz="2000" dirty="0" smtClean="0">
                <a:latin typeface="Adobe Garamond Pro" pitchFamily="18" charset="0"/>
              </a:rPr>
              <a:t>Evaluate Current Schedule</a:t>
            </a:r>
          </a:p>
          <a:p>
            <a:pPr marL="800100" lvl="1" indent="-342900">
              <a:buFont typeface="Arial" panose="020B0604020202020204" pitchFamily="34" charset="0"/>
              <a:buChar char="•"/>
            </a:pPr>
            <a:r>
              <a:rPr lang="en-US" sz="2000" dirty="0" smtClean="0">
                <a:latin typeface="Adobe Garamond Pro" pitchFamily="18" charset="0"/>
              </a:rPr>
              <a:t>Labor Increase</a:t>
            </a:r>
          </a:p>
          <a:p>
            <a:pPr marL="800100" lvl="1" indent="-342900">
              <a:buFont typeface="Arial" panose="020B0604020202020204" pitchFamily="34" charset="0"/>
              <a:buChar char="•"/>
            </a:pPr>
            <a:r>
              <a:rPr lang="en-US" sz="2000" dirty="0" smtClean="0">
                <a:solidFill>
                  <a:schemeClr val="accent2">
                    <a:lumMod val="60000"/>
                    <a:lumOff val="40000"/>
                  </a:schemeClr>
                </a:solidFill>
                <a:latin typeface="Adobe Garamond Pro" pitchFamily="18" charset="0"/>
              </a:rPr>
              <a:t>SIPS Analysis </a:t>
            </a:r>
          </a:p>
          <a:p>
            <a:pPr marL="800100" lvl="1" indent="-342900">
              <a:buFont typeface="Arial" panose="020B0604020202020204" pitchFamily="34" charset="0"/>
              <a:buChar char="•"/>
            </a:pPr>
            <a:r>
              <a:rPr lang="en-US" sz="2000" dirty="0" smtClean="0">
                <a:latin typeface="Adobe Garamond Pro" pitchFamily="18" charset="0"/>
              </a:rPr>
              <a:t>Man Power Loaded Schedule</a:t>
            </a:r>
          </a:p>
          <a:p>
            <a:pPr marL="800100" lvl="1" indent="-342900">
              <a:buFont typeface="Arial" panose="020B0604020202020204" pitchFamily="34" charset="0"/>
              <a:buChar char="•"/>
            </a:pPr>
            <a:r>
              <a:rPr lang="en-US" sz="2000" dirty="0">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43090" y="1620718"/>
            <a:ext cx="7924800" cy="5693866"/>
          </a:xfrm>
          <a:prstGeom prst="rect">
            <a:avLst/>
          </a:prstGeom>
          <a:noFill/>
        </p:spPr>
        <p:txBody>
          <a:bodyPr wrap="square" rtlCol="0">
            <a:spAutoFit/>
          </a:bodyPr>
          <a:lstStyle/>
          <a:p>
            <a:r>
              <a:rPr lang="en-US" sz="2400" u="sng" dirty="0" smtClean="0">
                <a:solidFill>
                  <a:schemeClr val="accent2">
                    <a:lumMod val="60000"/>
                    <a:lumOff val="40000"/>
                  </a:schemeClr>
                </a:solidFill>
                <a:latin typeface="Adobe Garamond Pro" pitchFamily="18" charset="0"/>
              </a:rPr>
              <a:t>SIPS</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Implementation on superstructure (Concrete Casting)</a:t>
            </a:r>
          </a:p>
          <a:p>
            <a:pPr marL="342900" indent="-342900">
              <a:buFont typeface="Arial"/>
              <a:buChar char="•"/>
            </a:pPr>
            <a:r>
              <a:rPr lang="en-US" sz="2000" dirty="0" smtClean="0">
                <a:latin typeface="Adobe Garamond Pro" pitchFamily="18" charset="0"/>
              </a:rPr>
              <a:t>5 activities per floor</a:t>
            </a:r>
          </a:p>
          <a:p>
            <a:pPr marL="342900" indent="-342900">
              <a:buFont typeface="Arial"/>
              <a:buChar char="•"/>
            </a:pPr>
            <a:r>
              <a:rPr lang="en-US" sz="2000" dirty="0" smtClean="0">
                <a:latin typeface="Adobe Garamond Pro" pitchFamily="18" charset="0"/>
              </a:rPr>
              <a:t>Construction start: 26</a:t>
            </a:r>
            <a:r>
              <a:rPr lang="en-US" sz="2000" baseline="30000" dirty="0" smtClean="0">
                <a:latin typeface="Adobe Garamond Pro" pitchFamily="18" charset="0"/>
              </a:rPr>
              <a:t>th</a:t>
            </a:r>
            <a:r>
              <a:rPr lang="en-US" sz="2000" dirty="0" smtClean="0">
                <a:latin typeface="Adobe Garamond Pro" pitchFamily="18" charset="0"/>
              </a:rPr>
              <a:t> August, 2013</a:t>
            </a:r>
          </a:p>
          <a:p>
            <a:pPr marL="342900" indent="-342900">
              <a:buFont typeface="Arial"/>
              <a:buChar char="•"/>
            </a:pPr>
            <a:r>
              <a:rPr lang="en-US" sz="2000" dirty="0" smtClean="0">
                <a:latin typeface="Adobe Garamond Pro" pitchFamily="18" charset="0"/>
              </a:rPr>
              <a:t>Ground &amp; Mezzanine floors – 9900 GSF</a:t>
            </a:r>
          </a:p>
          <a:p>
            <a:pPr marL="342900" indent="-342900">
              <a:buFont typeface="Arial"/>
              <a:buChar char="•"/>
            </a:pPr>
            <a:r>
              <a:rPr lang="en-US" sz="2000" dirty="0" smtClean="0">
                <a:latin typeface="Adobe Garamond Pro" pitchFamily="18" charset="0"/>
              </a:rPr>
              <a:t>Floors 1-7 – 7900 GSF</a:t>
            </a: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pic>
        <p:nvPicPr>
          <p:cNvPr id="5122" name="Picture 2" descr="C:\Users\ral5206\Desktop\G&am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1050" y="1457325"/>
            <a:ext cx="55626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al5206\Desktop\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31050" y="4181475"/>
            <a:ext cx="556260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ral5206\Desktop\Original schedule SI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800" y="4181475"/>
            <a:ext cx="8382000" cy="175713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3: Field Labor Management &amp; Alteration</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1177518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6" name="TextBox 15"/>
          <p:cNvSpPr txBox="1"/>
          <p:nvPr/>
        </p:nvSpPr>
        <p:spPr>
          <a:xfrm>
            <a:off x="914400" y="1560255"/>
            <a:ext cx="7848600" cy="4370427"/>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3: Field Labor Management &amp; Alteration</a:t>
            </a:r>
          </a:p>
          <a:p>
            <a:pPr marL="800100" lvl="1" indent="-342900">
              <a:buFont typeface="Arial" panose="020B0604020202020204" pitchFamily="34" charset="0"/>
              <a:buChar char="•"/>
            </a:pPr>
            <a:r>
              <a:rPr lang="en-US" sz="2000" dirty="0" smtClean="0">
                <a:latin typeface="Adobe Garamond Pro" pitchFamily="18" charset="0"/>
              </a:rPr>
              <a:t>Introduction</a:t>
            </a:r>
          </a:p>
          <a:p>
            <a:pPr marL="800100" lvl="1" indent="-342900">
              <a:buFont typeface="Arial" panose="020B0604020202020204" pitchFamily="34" charset="0"/>
              <a:buChar char="•"/>
            </a:pPr>
            <a:r>
              <a:rPr lang="en-US" sz="2000" dirty="0" smtClean="0">
                <a:latin typeface="Adobe Garamond Pro" pitchFamily="18" charset="0"/>
              </a:rPr>
              <a:t>Evaluate Current Schedule</a:t>
            </a:r>
          </a:p>
          <a:p>
            <a:pPr marL="800100" lvl="1" indent="-342900">
              <a:buFont typeface="Arial" panose="020B0604020202020204" pitchFamily="34" charset="0"/>
              <a:buChar char="•"/>
            </a:pPr>
            <a:r>
              <a:rPr lang="en-US" sz="2000" dirty="0" smtClean="0">
                <a:latin typeface="Adobe Garamond Pro" pitchFamily="18" charset="0"/>
              </a:rPr>
              <a:t>Labor Increase</a:t>
            </a:r>
          </a:p>
          <a:p>
            <a:pPr marL="800100" lvl="1" indent="-342900">
              <a:buFont typeface="Arial" panose="020B0604020202020204" pitchFamily="34" charset="0"/>
              <a:buChar char="•"/>
            </a:pPr>
            <a:r>
              <a:rPr lang="en-US" sz="2000" dirty="0" smtClean="0">
                <a:solidFill>
                  <a:schemeClr val="accent2">
                    <a:lumMod val="60000"/>
                    <a:lumOff val="40000"/>
                  </a:schemeClr>
                </a:solidFill>
                <a:latin typeface="Adobe Garamond Pro" pitchFamily="18" charset="0"/>
              </a:rPr>
              <a:t>SIPS Analysis </a:t>
            </a:r>
          </a:p>
          <a:p>
            <a:pPr marL="800100" lvl="1" indent="-342900">
              <a:buFont typeface="Arial" panose="020B0604020202020204" pitchFamily="34" charset="0"/>
              <a:buChar char="•"/>
            </a:pPr>
            <a:r>
              <a:rPr lang="en-US" sz="2000" dirty="0" smtClean="0">
                <a:latin typeface="Adobe Garamond Pro" pitchFamily="18" charset="0"/>
              </a:rPr>
              <a:t>Man Power Loaded Schedule</a:t>
            </a:r>
          </a:p>
          <a:p>
            <a:pPr marL="800100" lvl="1" indent="-342900">
              <a:buFont typeface="Arial" panose="020B0604020202020204" pitchFamily="34" charset="0"/>
              <a:buChar char="•"/>
            </a:pPr>
            <a:r>
              <a:rPr lang="en-US" sz="2000" dirty="0">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1031200" y="2518350"/>
            <a:ext cx="3962400" cy="3785651"/>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Schedule Reduction</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New finish date: 30</a:t>
            </a:r>
            <a:r>
              <a:rPr lang="en-US" sz="2000" baseline="30000" dirty="0" smtClean="0">
                <a:latin typeface="Adobe Garamond Pro" pitchFamily="18" charset="0"/>
              </a:rPr>
              <a:t>th</a:t>
            </a:r>
            <a:r>
              <a:rPr lang="en-US" sz="2000" dirty="0" smtClean="0">
                <a:latin typeface="Adobe Garamond Pro" pitchFamily="18" charset="0"/>
              </a:rPr>
              <a:t> May, 2014</a:t>
            </a:r>
          </a:p>
          <a:p>
            <a:pPr marL="342900" indent="-342900">
              <a:buFont typeface="Arial"/>
              <a:buChar char="•"/>
            </a:pPr>
            <a:r>
              <a:rPr lang="en-US" sz="2000" dirty="0" smtClean="0">
                <a:latin typeface="Adobe Garamond Pro" pitchFamily="18" charset="0"/>
              </a:rPr>
              <a:t>120 Days ahead of schedule</a:t>
            </a:r>
          </a:p>
          <a:p>
            <a:pPr marL="800100" lvl="1" indent="-342900">
              <a:buFont typeface="Wingdings" charset="2"/>
              <a:buChar char="Ø"/>
            </a:pPr>
            <a:r>
              <a:rPr lang="en-US" sz="2000" dirty="0" smtClean="0">
                <a:latin typeface="Adobe Garamond Pro" pitchFamily="18" charset="0"/>
              </a:rPr>
              <a:t>27</a:t>
            </a:r>
            <a:r>
              <a:rPr lang="en-US" sz="2000" baseline="30000" dirty="0" smtClean="0">
                <a:latin typeface="Adobe Garamond Pro" pitchFamily="18" charset="0"/>
              </a:rPr>
              <a:t>th</a:t>
            </a:r>
            <a:r>
              <a:rPr lang="en-US" sz="2000" dirty="0" smtClean="0">
                <a:latin typeface="Adobe Garamond Pro" pitchFamily="18" charset="0"/>
              </a:rPr>
              <a:t> Sept, 2014</a:t>
            </a:r>
          </a:p>
          <a:p>
            <a:pPr marL="342900" indent="-342900">
              <a:buFont typeface="Arial"/>
              <a:buChar char="•"/>
            </a:pPr>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endParaRPr lang="en-US" sz="2400" dirty="0">
              <a:latin typeface="Adobe Garamond Pro" pitchFamily="18" charset="0"/>
            </a:endParaRPr>
          </a:p>
          <a:p>
            <a:endParaRPr lang="en-US" sz="2400" dirty="0">
              <a:latin typeface="Adobe Garamond Pro" pitchFamily="18" charset="0"/>
            </a:endParaRPr>
          </a:p>
        </p:txBody>
      </p:sp>
      <p:pic>
        <p:nvPicPr>
          <p:cNvPr id="6148" name="Picture 4" descr="C:\Users\ral5206\Desktop\SIPS SN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7540" y="1740455"/>
            <a:ext cx="5295900" cy="40100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743090" y="1620718"/>
            <a:ext cx="7924800" cy="4708981"/>
          </a:xfrm>
          <a:prstGeom prst="rect">
            <a:avLst/>
          </a:prstGeom>
          <a:noFill/>
        </p:spPr>
        <p:txBody>
          <a:bodyPr wrap="square" rtlCol="0">
            <a:spAutoFit/>
          </a:bodyPr>
          <a:lstStyle/>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a:latin typeface="Adobe Garamond Pro" pitchFamily="18" charset="0"/>
            </a:endParaRPr>
          </a:p>
          <a:p>
            <a:pPr marL="342900" indent="-342900">
              <a:buFont typeface="Arial"/>
              <a:buChar char="•"/>
            </a:pPr>
            <a:endParaRPr lang="en-US" sz="2000" dirty="0" smtClean="0">
              <a:latin typeface="Adobe Garamond Pro" pitchFamily="18" charset="0"/>
            </a:endParaRPr>
          </a:p>
          <a:p>
            <a:pPr marL="342900" indent="-342900">
              <a:buFont typeface="Arial"/>
              <a:buChar char="•"/>
            </a:pPr>
            <a:endParaRPr lang="en-US" sz="2000" dirty="0" smtClean="0">
              <a:latin typeface="Adobe Garamond Pro" pitchFamily="18" charset="0"/>
            </a:endParaRPr>
          </a:p>
          <a:p>
            <a:r>
              <a:rPr lang="en-US" sz="2000" dirty="0" smtClean="0">
                <a:latin typeface="Adobe Garamond Pro" pitchFamily="18" charset="0"/>
              </a:rPr>
              <a:t>*See Appendix L for Full version of SIPS Schedule</a:t>
            </a:r>
            <a:endParaRPr lang="en-US" sz="2400" dirty="0">
              <a:latin typeface="Adobe Garamond Pro" pitchFamily="18" charset="0"/>
            </a:endParaRPr>
          </a:p>
        </p:txBody>
      </p:sp>
      <p:sp>
        <p:nvSpPr>
          <p:cNvPr id="14"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3: Field Labor Management &amp; Alteration</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1864920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6" name="TextBox 15"/>
          <p:cNvSpPr txBox="1"/>
          <p:nvPr/>
        </p:nvSpPr>
        <p:spPr>
          <a:xfrm>
            <a:off x="914400" y="1560255"/>
            <a:ext cx="7848600" cy="4370427"/>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3: Field Labor Management &amp; Alteration</a:t>
            </a:r>
          </a:p>
          <a:p>
            <a:pPr marL="800100" lvl="1" indent="-342900">
              <a:buFont typeface="Arial" panose="020B0604020202020204" pitchFamily="34" charset="0"/>
              <a:buChar char="•"/>
            </a:pPr>
            <a:r>
              <a:rPr lang="en-US" sz="2000" dirty="0" smtClean="0">
                <a:latin typeface="Adobe Garamond Pro" pitchFamily="18" charset="0"/>
              </a:rPr>
              <a:t>Introduction</a:t>
            </a:r>
          </a:p>
          <a:p>
            <a:pPr marL="800100" lvl="1" indent="-342900">
              <a:buFont typeface="Arial" panose="020B0604020202020204" pitchFamily="34" charset="0"/>
              <a:buChar char="•"/>
            </a:pPr>
            <a:r>
              <a:rPr lang="en-US" sz="2000" dirty="0" smtClean="0">
                <a:latin typeface="Adobe Garamond Pro" pitchFamily="18" charset="0"/>
              </a:rPr>
              <a:t>Evaluate Current Schedule</a:t>
            </a:r>
          </a:p>
          <a:p>
            <a:pPr marL="800100" lvl="1" indent="-342900">
              <a:buFont typeface="Arial" panose="020B0604020202020204" pitchFamily="34" charset="0"/>
              <a:buChar char="•"/>
            </a:pPr>
            <a:r>
              <a:rPr lang="en-US" sz="2000" dirty="0" smtClean="0">
                <a:latin typeface="Adobe Garamond Pro" pitchFamily="18" charset="0"/>
              </a:rPr>
              <a:t>Labor Increase</a:t>
            </a:r>
          </a:p>
          <a:p>
            <a:pPr marL="800100" lvl="1" indent="-342900">
              <a:buFont typeface="Arial" panose="020B0604020202020204" pitchFamily="34" charset="0"/>
              <a:buChar char="•"/>
            </a:pPr>
            <a:r>
              <a:rPr lang="en-US" sz="2000" dirty="0" smtClean="0">
                <a:latin typeface="Adobe Garamond Pro" pitchFamily="18" charset="0"/>
              </a:rPr>
              <a:t>SIPS Analysis </a:t>
            </a:r>
          </a:p>
          <a:p>
            <a:pPr marL="800100" lvl="1" indent="-342900">
              <a:buFont typeface="Arial" panose="020B0604020202020204" pitchFamily="34" charset="0"/>
              <a:buChar char="•"/>
            </a:pPr>
            <a:r>
              <a:rPr lang="en-US" sz="2000" dirty="0" smtClean="0">
                <a:solidFill>
                  <a:schemeClr val="accent2">
                    <a:lumMod val="60000"/>
                    <a:lumOff val="40000"/>
                  </a:schemeClr>
                </a:solidFill>
                <a:latin typeface="Adobe Garamond Pro" pitchFamily="18" charset="0"/>
              </a:rPr>
              <a:t>Man Power Loaded Schedule</a:t>
            </a:r>
          </a:p>
          <a:p>
            <a:pPr marL="800100" lvl="1" indent="-342900">
              <a:buFont typeface="Arial" panose="020B0604020202020204" pitchFamily="34" charset="0"/>
              <a:buChar char="•"/>
            </a:pPr>
            <a:r>
              <a:rPr lang="en-US" sz="2000" dirty="0">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743090" y="1620718"/>
            <a:ext cx="7924800" cy="6555640"/>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Man Power Loaded Schedule</a:t>
            </a:r>
            <a:endParaRPr lang="en-US" sz="2400" dirty="0">
              <a:latin typeface="Adobe Garamond Pro" pitchFamily="18" charset="0"/>
            </a:endParaRPr>
          </a:p>
          <a:p>
            <a:pPr marL="342900" indent="-342900">
              <a:buFont typeface="Arial"/>
              <a:buChar char="•"/>
            </a:pPr>
            <a:r>
              <a:rPr lang="en-US" sz="2000" dirty="0" smtClean="0">
                <a:latin typeface="Adobe Garamond Pro" pitchFamily="18" charset="0"/>
              </a:rPr>
              <a:t>Based on SIPS Schedule</a:t>
            </a:r>
          </a:p>
          <a:p>
            <a:pPr marL="342900" indent="-342900">
              <a:buFont typeface="Arial"/>
              <a:buChar char="•"/>
            </a:pPr>
            <a:r>
              <a:rPr lang="en-US" sz="2000" dirty="0" smtClean="0">
                <a:latin typeface="Adobe Garamond Pro" pitchFamily="18" charset="0"/>
              </a:rPr>
              <a:t>Ensures SIPS feasibility</a:t>
            </a:r>
          </a:p>
          <a:p>
            <a:pPr marL="342900" indent="-342900">
              <a:buFont typeface="Arial"/>
              <a:buChar char="•"/>
            </a:pPr>
            <a:r>
              <a:rPr lang="en-US" sz="2000" dirty="0" smtClean="0">
                <a:latin typeface="Adobe Garamond Pro" pitchFamily="18" charset="0"/>
              </a:rPr>
              <a:t>Over-allocation of Laborers</a:t>
            </a:r>
          </a:p>
          <a:p>
            <a:pPr marL="342900" indent="-342900">
              <a:buFont typeface="Arial"/>
              <a:buChar char="•"/>
            </a:pPr>
            <a:endParaRPr lang="en-US" sz="2000" dirty="0">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pic>
        <p:nvPicPr>
          <p:cNvPr id="7170" name="Picture 2" descr="C:\Users\ral5206\Desktop\man power 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9400" y="1905000"/>
            <a:ext cx="3200400" cy="429552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al5206\Desktop\man power table schedu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7072" y="2243861"/>
            <a:ext cx="6884835" cy="352425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3: Field Labor Management &amp; Alteration</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1424517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8" name="TextBox 17"/>
          <p:cNvSpPr txBox="1"/>
          <p:nvPr/>
        </p:nvSpPr>
        <p:spPr>
          <a:xfrm>
            <a:off x="19964400" y="1371600"/>
            <a:ext cx="5638800" cy="3970318"/>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Recommendations</a:t>
            </a:r>
            <a:endParaRPr lang="en-US" sz="2400" dirty="0">
              <a:latin typeface="Adobe Garamond Pro" pitchFamily="18" charset="0"/>
            </a:endParaRPr>
          </a:p>
          <a:p>
            <a:pPr marL="342900" indent="-342900">
              <a:buFont typeface="Arial"/>
              <a:buChar char="•"/>
            </a:pPr>
            <a:r>
              <a:rPr lang="en-US" sz="2000" dirty="0">
                <a:latin typeface="Adobe Garamond Pro" pitchFamily="18" charset="0"/>
              </a:rPr>
              <a:t>Implement SIPS over original schedule</a:t>
            </a:r>
          </a:p>
          <a:p>
            <a:pPr marL="342900" indent="-342900">
              <a:buFont typeface="Arial"/>
              <a:buChar char="•"/>
            </a:pPr>
            <a:r>
              <a:rPr lang="en-US" sz="2000" dirty="0">
                <a:latin typeface="Adobe Garamond Pro" pitchFamily="18" charset="0"/>
              </a:rPr>
              <a:t>Further consideration to apply SIPS on all trades</a:t>
            </a:r>
          </a:p>
          <a:p>
            <a:pPr marL="342900" indent="-342900">
              <a:buFont typeface="Arial"/>
              <a:buChar char="•"/>
            </a:pPr>
            <a:endParaRPr lang="en-US" sz="2000" dirty="0">
              <a:latin typeface="Adobe Garamond Pro" pitchFamily="18" charset="0"/>
            </a:endParaRPr>
          </a:p>
          <a:p>
            <a:endParaRPr lang="en-US" sz="2400" dirty="0">
              <a:latin typeface="Adobe Garamond Pro" pitchFamily="18" charset="0"/>
            </a:endParaRPr>
          </a:p>
          <a:p>
            <a:endParaRPr lang="en-US" sz="2400" dirty="0">
              <a:latin typeface="Adobe Garamond Pro" pitchFamily="18" charset="0"/>
            </a:endParaRPr>
          </a:p>
        </p:txBody>
      </p:sp>
      <p:sp>
        <p:nvSpPr>
          <p:cNvPr id="16" name="TextBox 15"/>
          <p:cNvSpPr txBox="1"/>
          <p:nvPr/>
        </p:nvSpPr>
        <p:spPr>
          <a:xfrm>
            <a:off x="914400" y="1560255"/>
            <a:ext cx="7848600" cy="4370427"/>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Analysis 3: Field Labor Management &amp; Alteration</a:t>
            </a:r>
          </a:p>
          <a:p>
            <a:pPr marL="800100" lvl="1" indent="-342900">
              <a:buFont typeface="Arial" panose="020B0604020202020204" pitchFamily="34" charset="0"/>
              <a:buChar char="•"/>
            </a:pPr>
            <a:r>
              <a:rPr lang="en-US" sz="2000" dirty="0" smtClean="0">
                <a:latin typeface="Adobe Garamond Pro" pitchFamily="18" charset="0"/>
              </a:rPr>
              <a:t>Introduction</a:t>
            </a:r>
          </a:p>
          <a:p>
            <a:pPr marL="800100" lvl="1" indent="-342900">
              <a:buFont typeface="Arial" panose="020B0604020202020204" pitchFamily="34" charset="0"/>
              <a:buChar char="•"/>
            </a:pPr>
            <a:r>
              <a:rPr lang="en-US" sz="2000" dirty="0" smtClean="0">
                <a:latin typeface="Adobe Garamond Pro" pitchFamily="18" charset="0"/>
              </a:rPr>
              <a:t>Evaluate Current Schedule</a:t>
            </a:r>
          </a:p>
          <a:p>
            <a:pPr marL="800100" lvl="1" indent="-342900">
              <a:buFont typeface="Arial" panose="020B0604020202020204" pitchFamily="34" charset="0"/>
              <a:buChar char="•"/>
            </a:pPr>
            <a:r>
              <a:rPr lang="en-US" sz="2000" dirty="0" smtClean="0">
                <a:latin typeface="Adobe Garamond Pro" pitchFamily="18" charset="0"/>
              </a:rPr>
              <a:t>Labor Increase</a:t>
            </a:r>
          </a:p>
          <a:p>
            <a:pPr marL="800100" lvl="1" indent="-342900">
              <a:buFont typeface="Arial" panose="020B0604020202020204" pitchFamily="34" charset="0"/>
              <a:buChar char="•"/>
            </a:pPr>
            <a:r>
              <a:rPr lang="en-US" sz="2000" dirty="0" smtClean="0">
                <a:latin typeface="Adobe Garamond Pro" pitchFamily="18" charset="0"/>
              </a:rPr>
              <a:t>SIPS Analysis </a:t>
            </a:r>
          </a:p>
          <a:p>
            <a:pPr marL="800100" lvl="1" indent="-342900">
              <a:buFont typeface="Arial" panose="020B0604020202020204" pitchFamily="34" charset="0"/>
              <a:buChar char="•"/>
            </a:pPr>
            <a:r>
              <a:rPr lang="en-US" sz="2000" dirty="0" smtClean="0">
                <a:latin typeface="Adobe Garamond Pro" pitchFamily="18" charset="0"/>
              </a:rPr>
              <a:t>Man Power Loaded Schedule</a:t>
            </a:r>
          </a:p>
          <a:p>
            <a:pPr marL="800100" lvl="1" indent="-342900">
              <a:buFont typeface="Arial" panose="020B0604020202020204" pitchFamily="34" charset="0"/>
              <a:buChar char="•"/>
            </a:pPr>
            <a:r>
              <a:rPr lang="en-US" sz="2000" dirty="0">
                <a:solidFill>
                  <a:schemeClr val="accent2">
                    <a:lumMod val="60000"/>
                    <a:lumOff val="40000"/>
                  </a:schemeClr>
                </a:solidFill>
                <a:latin typeface="Adobe Garamond Pro" pitchFamily="18" charset="0"/>
              </a:rPr>
              <a:t>Conclusions &amp; Recommendations </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896600" y="1447800"/>
            <a:ext cx="5877910" cy="7109638"/>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Conclusions</a:t>
            </a:r>
            <a:endParaRPr lang="en-US" sz="2800" u="sng" dirty="0" smtClean="0">
              <a:solidFill>
                <a:schemeClr val="accent2">
                  <a:lumMod val="60000"/>
                  <a:lumOff val="40000"/>
                </a:schemeClr>
              </a:solidFill>
              <a:latin typeface="Adobe Garamond Pro" pitchFamily="18" charset="0"/>
            </a:endParaRPr>
          </a:p>
          <a:p>
            <a:pPr marL="342900" indent="-342900">
              <a:buFont typeface="Arial"/>
              <a:buChar char="•"/>
            </a:pPr>
            <a:r>
              <a:rPr lang="en-US" sz="2000" dirty="0" smtClean="0">
                <a:latin typeface="Adobe Garamond Pro" pitchFamily="18" charset="0"/>
              </a:rPr>
              <a:t>Superstructure schedule reduced by 120 days</a:t>
            </a:r>
          </a:p>
          <a:p>
            <a:pPr marL="342900" indent="-342900">
              <a:buFont typeface="Arial"/>
              <a:buChar char="•"/>
            </a:pPr>
            <a:r>
              <a:rPr lang="en-US" sz="2000" dirty="0" smtClean="0">
                <a:latin typeface="Adobe Garamond Pro" pitchFamily="18" charset="0"/>
              </a:rPr>
              <a:t>By-pass halt in construction</a:t>
            </a:r>
          </a:p>
          <a:p>
            <a:pPr marL="342900" indent="-342900">
              <a:buFont typeface="Arial"/>
              <a:buChar char="•"/>
            </a:pPr>
            <a:r>
              <a:rPr lang="en-US" sz="2000" dirty="0" smtClean="0">
                <a:latin typeface="Adobe Garamond Pro" pitchFamily="18" charset="0"/>
              </a:rPr>
              <a:t>Promotion of safer site</a:t>
            </a:r>
            <a:endParaRPr lang="en-US" sz="2000" dirty="0">
              <a:latin typeface="Adobe Garamond Pro" pitchFamily="18" charset="0"/>
            </a:endParaRPr>
          </a:p>
          <a:p>
            <a:endParaRPr lang="en-US" sz="2800" u="sng" dirty="0" smtClean="0">
              <a:solidFill>
                <a:schemeClr val="accent2">
                  <a:lumMod val="60000"/>
                  <a:lumOff val="40000"/>
                </a:schemeClr>
              </a:solidFill>
              <a:latin typeface="Adobe Garamond Pro" pitchFamily="18" charset="0"/>
            </a:endParaRPr>
          </a:p>
          <a:p>
            <a:endParaRPr lang="en-US" sz="2800" u="sng" dirty="0" smtClean="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3: Field Labor Management &amp; Alteration</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1938998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Conclusion</a:t>
            </a:r>
            <a:endParaRPr lang="en-US" sz="4000" dirty="0">
              <a:solidFill>
                <a:schemeClr val="bg1"/>
              </a:solidFill>
              <a:latin typeface="Adobe Garamond Pro" pitchFamily="18" charset="0"/>
            </a:endParaRPr>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6" name="TextBox 15"/>
          <p:cNvSpPr txBox="1"/>
          <p:nvPr/>
        </p:nvSpPr>
        <p:spPr>
          <a:xfrm>
            <a:off x="914400" y="1560255"/>
            <a:ext cx="7848600" cy="2523768"/>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Conclusion</a:t>
            </a:r>
            <a:endParaRPr lang="en-US" sz="2000" dirty="0">
              <a:solidFill>
                <a:schemeClr val="accent2">
                  <a:lumMod val="60000"/>
                  <a:lumOff val="40000"/>
                </a:schemeClr>
              </a:solidFill>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43090" y="3036868"/>
            <a:ext cx="8316310" cy="5570756"/>
          </a:xfrm>
          <a:prstGeom prst="rect">
            <a:avLst/>
          </a:prstGeom>
          <a:noFill/>
        </p:spPr>
        <p:txBody>
          <a:bodyPr wrap="square" rtlCol="0">
            <a:spAutoFit/>
          </a:bodyPr>
          <a:lstStyle/>
          <a:p>
            <a:r>
              <a:rPr lang="en-US" sz="2400" u="sng" dirty="0" smtClean="0">
                <a:solidFill>
                  <a:schemeClr val="accent2">
                    <a:lumMod val="60000"/>
                    <a:lumOff val="40000"/>
                  </a:schemeClr>
                </a:solidFill>
                <a:latin typeface="Adobe Garamond Pro" pitchFamily="18" charset="0"/>
              </a:rPr>
              <a:t>Conclusion</a:t>
            </a:r>
            <a:endParaRPr lang="en-US" sz="2800" u="sng" dirty="0" smtClean="0">
              <a:solidFill>
                <a:schemeClr val="accent2">
                  <a:lumMod val="60000"/>
                  <a:lumOff val="40000"/>
                </a:schemeClr>
              </a:solidFill>
              <a:latin typeface="Adobe Garamond Pro" pitchFamily="18" charset="0"/>
            </a:endParaRPr>
          </a:p>
          <a:p>
            <a:pPr marL="342900" indent="-342900">
              <a:buFont typeface="Arial"/>
              <a:buChar char="•"/>
            </a:pPr>
            <a:r>
              <a:rPr lang="en-US" sz="2000" dirty="0" smtClean="0">
                <a:latin typeface="Adobe Garamond Pro" pitchFamily="18" charset="0"/>
              </a:rPr>
              <a:t>Schedule acceleration primary concern for owner</a:t>
            </a:r>
          </a:p>
          <a:p>
            <a:pPr marL="342900" indent="-342900">
              <a:buFont typeface="Arial"/>
              <a:buChar char="•"/>
            </a:pPr>
            <a:r>
              <a:rPr lang="en-US" sz="2000" dirty="0" smtClean="0">
                <a:latin typeface="Adobe Garamond Pro" pitchFamily="18" charset="0"/>
              </a:rPr>
              <a:t>Potential in resizing of Mechanical equipment</a:t>
            </a:r>
          </a:p>
          <a:p>
            <a:pPr marL="342900" indent="-342900">
              <a:buFont typeface="Arial"/>
              <a:buChar char="•"/>
            </a:pPr>
            <a:r>
              <a:rPr lang="en-US" sz="2000" dirty="0" smtClean="0">
                <a:latin typeface="Adobe Garamond Pro" pitchFamily="18" charset="0"/>
              </a:rPr>
              <a:t>Potential schedule accelerations through re-sequencing of activities for Precast</a:t>
            </a:r>
          </a:p>
          <a:p>
            <a:pPr marL="342900" indent="-342900">
              <a:buFont typeface="Arial"/>
              <a:buChar char="•"/>
            </a:pPr>
            <a:endParaRPr lang="en-US" sz="2000" dirty="0">
              <a:latin typeface="Adobe Garamond Pro" pitchFamily="18" charset="0"/>
            </a:endParaRPr>
          </a:p>
          <a:p>
            <a:endParaRPr lang="en-US" sz="2800" u="sng" dirty="0" smtClean="0">
              <a:solidFill>
                <a:schemeClr val="accent2">
                  <a:lumMod val="60000"/>
                  <a:lumOff val="40000"/>
                </a:schemeClr>
              </a:solidFill>
              <a:latin typeface="Adobe Garamond Pro" pitchFamily="18" charset="0"/>
            </a:endParaRPr>
          </a:p>
          <a:p>
            <a:endParaRPr lang="en-US" sz="2800" u="sng" dirty="0" smtClean="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3850600" y="1676400"/>
            <a:ext cx="2057400" cy="1371600"/>
          </a:xfrm>
          <a:prstGeom prst="rect">
            <a:avLst/>
          </a:prstGeom>
          <a:ln w="31750">
            <a:solidFill>
              <a:schemeClr val="bg1"/>
            </a:solidFill>
          </a:ln>
        </p:spPr>
      </p:pic>
      <p:pic>
        <p:nvPicPr>
          <p:cNvPr id="21" name="Picture 20"/>
          <p:cNvPicPr>
            <a:picLocks noChangeAspect="1"/>
          </p:cNvPicPr>
          <p:nvPr/>
        </p:nvPicPr>
        <p:blipFill>
          <a:blip r:embed="rId4"/>
          <a:stretch>
            <a:fillRect/>
          </a:stretch>
        </p:blipFill>
        <p:spPr>
          <a:xfrm>
            <a:off x="24002999" y="5012400"/>
            <a:ext cx="2057402" cy="1312200"/>
          </a:xfrm>
          <a:prstGeom prst="rect">
            <a:avLst/>
          </a:prstGeom>
          <a:ln w="31750">
            <a:solidFill>
              <a:schemeClr val="bg1"/>
            </a:solidFill>
          </a:ln>
        </p:spPr>
      </p:pic>
      <p:sp>
        <p:nvSpPr>
          <p:cNvPr id="22" name="TextBox 21"/>
          <p:cNvSpPr txBox="1"/>
          <p:nvPr/>
        </p:nvSpPr>
        <p:spPr>
          <a:xfrm>
            <a:off x="18440400" y="1676400"/>
            <a:ext cx="5105400" cy="1015663"/>
          </a:xfrm>
          <a:prstGeom prst="rect">
            <a:avLst/>
          </a:prstGeom>
          <a:noFill/>
        </p:spPr>
        <p:txBody>
          <a:bodyPr wrap="square" rtlCol="0">
            <a:spAutoFit/>
          </a:bodyPr>
          <a:lstStyle/>
          <a:p>
            <a:r>
              <a:rPr lang="en-US" sz="2000" dirty="0" smtClean="0">
                <a:solidFill>
                  <a:schemeClr val="accent2">
                    <a:lumMod val="60000"/>
                    <a:lumOff val="40000"/>
                  </a:schemeClr>
                </a:solidFill>
                <a:latin typeface="Adobe Garamond Pro" pitchFamily="18" charset="0"/>
              </a:rPr>
              <a:t>Analysis 1</a:t>
            </a:r>
            <a:r>
              <a:rPr lang="en-US" sz="2000" dirty="0">
                <a:solidFill>
                  <a:schemeClr val="accent2">
                    <a:lumMod val="60000"/>
                    <a:lumOff val="40000"/>
                  </a:schemeClr>
                </a:solidFill>
                <a:latin typeface="Adobe Garamond Pro" pitchFamily="18" charset="0"/>
              </a:rPr>
              <a:t> </a:t>
            </a:r>
            <a:r>
              <a:rPr lang="en-US" sz="2000" dirty="0">
                <a:solidFill>
                  <a:srgbClr val="FED46C"/>
                </a:solidFill>
                <a:latin typeface="Adobe Garamond Pro" pitchFamily="18" charset="0"/>
              </a:rPr>
              <a:t>| </a:t>
            </a:r>
            <a:r>
              <a:rPr lang="en-US" sz="2000" dirty="0" smtClean="0">
                <a:solidFill>
                  <a:srgbClr val="FED46C"/>
                </a:solidFill>
                <a:latin typeface="Adobe Garamond Pro" pitchFamily="18" charset="0"/>
              </a:rPr>
              <a:t>Precast Vs. Cast in Place</a:t>
            </a:r>
          </a:p>
          <a:p>
            <a:pPr marL="342900" indent="-342900">
              <a:buFont typeface="Arial"/>
              <a:buChar char="•"/>
            </a:pPr>
            <a:r>
              <a:rPr lang="en-US" sz="2000" dirty="0" smtClean="0">
                <a:latin typeface="Adobe Garamond Pro" pitchFamily="18" charset="0"/>
              </a:rPr>
              <a:t>Accelerates schedule by 9 days</a:t>
            </a:r>
          </a:p>
          <a:p>
            <a:pPr marL="342900" indent="-342900">
              <a:buFont typeface="Arial"/>
              <a:buChar char="•"/>
            </a:pPr>
            <a:r>
              <a:rPr lang="en-US" sz="2000" dirty="0" smtClean="0">
                <a:latin typeface="Adobe Garamond Pro" pitchFamily="18" charset="0"/>
              </a:rPr>
              <a:t>Increases cost by $459,729</a:t>
            </a:r>
            <a:endParaRPr lang="en-US" sz="2000" dirty="0">
              <a:latin typeface="Adobe Garamond Pro" pitchFamily="18" charset="0"/>
            </a:endParaRPr>
          </a:p>
        </p:txBody>
      </p:sp>
      <p:sp>
        <p:nvSpPr>
          <p:cNvPr id="23" name="TextBox 22"/>
          <p:cNvSpPr txBox="1"/>
          <p:nvPr/>
        </p:nvSpPr>
        <p:spPr>
          <a:xfrm>
            <a:off x="21336000" y="3200400"/>
            <a:ext cx="5715000" cy="1692771"/>
          </a:xfrm>
          <a:prstGeom prst="rect">
            <a:avLst/>
          </a:prstGeom>
          <a:noFill/>
        </p:spPr>
        <p:txBody>
          <a:bodyPr wrap="square" rtlCol="0">
            <a:spAutoFit/>
          </a:bodyPr>
          <a:lstStyle/>
          <a:p>
            <a:pPr algn="ctr"/>
            <a:r>
              <a:rPr lang="en-US" sz="2000" dirty="0" smtClean="0">
                <a:solidFill>
                  <a:srgbClr val="FED46C"/>
                </a:solidFill>
                <a:latin typeface="Adobe Garamond Pro" pitchFamily="18" charset="0"/>
              </a:rPr>
              <a:t>Analysis 2 | Comparison of Construction Practices between US &amp; Qatar</a:t>
            </a:r>
          </a:p>
          <a:p>
            <a:pPr marL="800100" lvl="1" indent="-342900">
              <a:buFont typeface="Arial"/>
              <a:buChar char="•"/>
            </a:pPr>
            <a:r>
              <a:rPr lang="en-US" sz="2000" dirty="0" smtClean="0">
                <a:latin typeface="Adobe Garamond Pro" pitchFamily="18" charset="0"/>
              </a:rPr>
              <a:t>Increase in skilled workers</a:t>
            </a:r>
          </a:p>
          <a:p>
            <a:pPr marL="800100" lvl="1" indent="-342900">
              <a:buFont typeface="Arial"/>
              <a:buChar char="•"/>
            </a:pPr>
            <a:r>
              <a:rPr lang="en-US" sz="2000" dirty="0" smtClean="0">
                <a:latin typeface="Adobe Garamond Pro" pitchFamily="18" charset="0"/>
              </a:rPr>
              <a:t>Introduction to OSHA personnel</a:t>
            </a:r>
          </a:p>
          <a:p>
            <a:pPr marL="800100" lvl="1" indent="-342900">
              <a:buFont typeface="Arial"/>
              <a:buChar char="•"/>
            </a:pPr>
            <a:r>
              <a:rPr lang="en-US" sz="2000" dirty="0" smtClean="0">
                <a:latin typeface="Adobe Garamond Pro" pitchFamily="18" charset="0"/>
              </a:rPr>
              <a:t>Implementation of Quality Control Program</a:t>
            </a:r>
            <a:endParaRPr lang="en-US" sz="2000" dirty="0">
              <a:latin typeface="Adobe Garamond Pro" pitchFamily="18" charset="0"/>
            </a:endParaRPr>
          </a:p>
        </p:txBody>
      </p:sp>
      <p:sp>
        <p:nvSpPr>
          <p:cNvPr id="24" name="TextBox 23"/>
          <p:cNvSpPr txBox="1"/>
          <p:nvPr/>
        </p:nvSpPr>
        <p:spPr>
          <a:xfrm>
            <a:off x="18440400" y="5029200"/>
            <a:ext cx="5334000" cy="1015663"/>
          </a:xfrm>
          <a:prstGeom prst="rect">
            <a:avLst/>
          </a:prstGeom>
          <a:noFill/>
        </p:spPr>
        <p:txBody>
          <a:bodyPr wrap="square" rtlCol="0">
            <a:spAutoFit/>
          </a:bodyPr>
          <a:lstStyle/>
          <a:p>
            <a:pPr algn="ctr"/>
            <a:r>
              <a:rPr lang="en-US" sz="2000" dirty="0" smtClean="0">
                <a:solidFill>
                  <a:schemeClr val="accent2">
                    <a:lumMod val="60000"/>
                    <a:lumOff val="40000"/>
                  </a:schemeClr>
                </a:solidFill>
                <a:latin typeface="Adobe Garamond Pro" pitchFamily="18" charset="0"/>
              </a:rPr>
              <a:t>Analysis 3 </a:t>
            </a:r>
            <a:r>
              <a:rPr lang="en-US" sz="2000" dirty="0" smtClean="0">
                <a:solidFill>
                  <a:srgbClr val="FED46C"/>
                </a:solidFill>
                <a:latin typeface="Adobe Garamond Pro" pitchFamily="18" charset="0"/>
              </a:rPr>
              <a:t>|</a:t>
            </a:r>
            <a:r>
              <a:rPr lang="en-US" sz="2000" dirty="0" smtClean="0">
                <a:solidFill>
                  <a:schemeClr val="accent2">
                    <a:lumMod val="60000"/>
                    <a:lumOff val="40000"/>
                  </a:schemeClr>
                </a:solidFill>
                <a:latin typeface="Adobe Garamond Pro" pitchFamily="18" charset="0"/>
              </a:rPr>
              <a:t> </a:t>
            </a:r>
            <a:r>
              <a:rPr lang="en-US" sz="2000" dirty="0" smtClean="0">
                <a:solidFill>
                  <a:srgbClr val="FED46C"/>
                </a:solidFill>
                <a:latin typeface="Adobe Garamond Pro" pitchFamily="18" charset="0"/>
              </a:rPr>
              <a:t>Field Labor Management &amp; Alteration</a:t>
            </a:r>
          </a:p>
          <a:p>
            <a:pPr marL="342900" indent="-342900">
              <a:buFont typeface="Arial"/>
              <a:buChar char="•"/>
            </a:pPr>
            <a:r>
              <a:rPr lang="en-US" sz="2000" dirty="0" smtClean="0">
                <a:latin typeface="Adobe Garamond Pro" pitchFamily="18" charset="0"/>
              </a:rPr>
              <a:t>Decreases labor cost by $22,906.40</a:t>
            </a:r>
          </a:p>
          <a:p>
            <a:pPr marL="342900" indent="-342900">
              <a:buFont typeface="Arial"/>
              <a:buChar char="•"/>
            </a:pPr>
            <a:r>
              <a:rPr lang="en-US" sz="2000" dirty="0" smtClean="0">
                <a:latin typeface="Adobe Garamond Pro" pitchFamily="18" charset="0"/>
              </a:rPr>
              <a:t>Accelerates superstructure schedule by 120 days</a:t>
            </a:r>
            <a:endParaRPr lang="en-US" sz="2000" dirty="0">
              <a:latin typeface="Adobe Garamond Pro" pitchFamily="18" charset="0"/>
            </a:endParaRPr>
          </a:p>
        </p:txBody>
      </p:sp>
      <p:sp>
        <p:nvSpPr>
          <p:cNvPr id="25" name="Rectangle 24"/>
          <p:cNvSpPr/>
          <p:nvPr/>
        </p:nvSpPr>
        <p:spPr>
          <a:xfrm>
            <a:off x="18592800" y="3378979"/>
            <a:ext cx="2781300" cy="1269221"/>
          </a:xfrm>
          <a:prstGeom prst="rect">
            <a:avLst/>
          </a:prstGeom>
          <a:solidFill>
            <a:schemeClr val="tx1"/>
          </a:solidFill>
          <a:ln w="317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evron 25"/>
          <p:cNvSpPr/>
          <p:nvPr/>
        </p:nvSpPr>
        <p:spPr>
          <a:xfrm>
            <a:off x="18840450" y="3842139"/>
            <a:ext cx="762000" cy="342900"/>
          </a:xfrm>
          <a:prstGeom prst="chevron">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a:off x="19602450" y="3842139"/>
            <a:ext cx="762000" cy="342900"/>
          </a:xfrm>
          <a:prstGeom prst="chevron">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a:off x="20364450" y="3842139"/>
            <a:ext cx="762000" cy="342900"/>
          </a:xfrm>
          <a:prstGeom prst="chevron">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045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Project Background</a:t>
            </a:r>
            <a:endParaRPr lang="en-US" sz="4000" dirty="0">
              <a:solidFill>
                <a:schemeClr val="bg1"/>
              </a:solidFill>
              <a:latin typeface="Adobe Garamond Pro" pitchFamily="18" charset="0"/>
            </a:endParaRPr>
          </a:p>
        </p:txBody>
      </p:sp>
      <p:sp>
        <p:nvSpPr>
          <p:cNvPr id="21" name="TextBox 20"/>
          <p:cNvSpPr txBox="1"/>
          <p:nvPr/>
        </p:nvSpPr>
        <p:spPr>
          <a:xfrm>
            <a:off x="9525000" y="2803267"/>
            <a:ext cx="7924800" cy="1938992"/>
          </a:xfrm>
          <a:prstGeom prst="rect">
            <a:avLst/>
          </a:prstGeom>
          <a:noFill/>
        </p:spPr>
        <p:txBody>
          <a:bodyPr wrap="square" rtlCol="0">
            <a:spAutoFit/>
          </a:bodyPr>
          <a:lstStyle/>
          <a:p>
            <a:pPr lvl="1"/>
            <a:r>
              <a:rPr lang="en-US" sz="2400" dirty="0" smtClean="0">
                <a:solidFill>
                  <a:schemeClr val="accent2">
                    <a:lumMod val="60000"/>
                    <a:lumOff val="40000"/>
                  </a:schemeClr>
                </a:solidFill>
                <a:latin typeface="Adobe Garamond Pro" pitchFamily="18" charset="0"/>
              </a:rPr>
              <a:t>Building Name</a:t>
            </a:r>
            <a:r>
              <a:rPr lang="en-US" sz="2400" dirty="0">
                <a:solidFill>
                  <a:schemeClr val="accent2">
                    <a:lumMod val="60000"/>
                    <a:lumOff val="40000"/>
                  </a:schemeClr>
                </a:solidFill>
                <a:latin typeface="Adobe Garamond Pro" pitchFamily="18" charset="0"/>
              </a:rPr>
              <a:t> </a:t>
            </a:r>
            <a:r>
              <a:rPr lang="en-US" sz="2400" dirty="0" smtClean="0">
                <a:latin typeface="Adobe Garamond Pro" pitchFamily="18" charset="0"/>
              </a:rPr>
              <a:t>| 2B + G + M + 7 Development at Mansoura</a:t>
            </a:r>
          </a:p>
          <a:p>
            <a:pPr lvl="1"/>
            <a:r>
              <a:rPr lang="en-US" sz="2400" dirty="0" smtClean="0">
                <a:solidFill>
                  <a:schemeClr val="accent2">
                    <a:lumMod val="60000"/>
                    <a:lumOff val="40000"/>
                  </a:schemeClr>
                </a:solidFill>
                <a:latin typeface="Adobe Garamond Pro" pitchFamily="18" charset="0"/>
              </a:rPr>
              <a:t>Size</a:t>
            </a:r>
            <a:r>
              <a:rPr lang="en-US" sz="2400" dirty="0" smtClean="0">
                <a:latin typeface="Adobe Garamond Pro" pitchFamily="18" charset="0"/>
              </a:rPr>
              <a:t> | 106,000 Gross Square Feet</a:t>
            </a:r>
          </a:p>
          <a:p>
            <a:pPr lvl="1"/>
            <a:r>
              <a:rPr lang="en-US" sz="2400" dirty="0" smtClean="0">
                <a:solidFill>
                  <a:schemeClr val="accent2">
                    <a:lumMod val="60000"/>
                    <a:lumOff val="40000"/>
                  </a:schemeClr>
                </a:solidFill>
                <a:latin typeface="Adobe Garamond Pro" pitchFamily="18" charset="0"/>
              </a:rPr>
              <a:t>No. of Stories</a:t>
            </a:r>
            <a:r>
              <a:rPr lang="en-US" sz="2400" dirty="0">
                <a:solidFill>
                  <a:schemeClr val="accent2">
                    <a:lumMod val="60000"/>
                    <a:lumOff val="40000"/>
                  </a:schemeClr>
                </a:solidFill>
                <a:latin typeface="Adobe Garamond Pro" pitchFamily="18" charset="0"/>
              </a:rPr>
              <a:t> </a:t>
            </a:r>
            <a:r>
              <a:rPr lang="en-US" sz="2400" dirty="0" smtClean="0">
                <a:latin typeface="Adobe Garamond Pro" pitchFamily="18" charset="0"/>
              </a:rPr>
              <a:t>| 9 stories above grade &amp; 2 stories below</a:t>
            </a:r>
          </a:p>
          <a:p>
            <a:pPr lvl="1"/>
            <a:r>
              <a:rPr lang="en-US" sz="2400" dirty="0" smtClean="0">
                <a:solidFill>
                  <a:schemeClr val="accent2">
                    <a:lumMod val="60000"/>
                    <a:lumOff val="40000"/>
                  </a:schemeClr>
                </a:solidFill>
                <a:latin typeface="Adobe Garamond Pro" pitchFamily="18" charset="0"/>
              </a:rPr>
              <a:t>Dates of Construction</a:t>
            </a:r>
            <a:r>
              <a:rPr lang="en-US" sz="2400" dirty="0">
                <a:solidFill>
                  <a:schemeClr val="accent2">
                    <a:lumMod val="60000"/>
                    <a:lumOff val="40000"/>
                  </a:schemeClr>
                </a:solidFill>
                <a:latin typeface="Adobe Garamond Pro" pitchFamily="18" charset="0"/>
              </a:rPr>
              <a:t> </a:t>
            </a:r>
            <a:r>
              <a:rPr lang="en-US" sz="2400" dirty="0" smtClean="0">
                <a:latin typeface="Adobe Garamond Pro" pitchFamily="18" charset="0"/>
              </a:rPr>
              <a:t>| April 15, 2013 – April 15, 2015</a:t>
            </a:r>
          </a:p>
          <a:p>
            <a:pPr lvl="1"/>
            <a:r>
              <a:rPr lang="en-US" sz="2400" dirty="0" smtClean="0">
                <a:solidFill>
                  <a:schemeClr val="accent2">
                    <a:lumMod val="60000"/>
                    <a:lumOff val="40000"/>
                  </a:schemeClr>
                </a:solidFill>
                <a:latin typeface="Adobe Garamond Pro" pitchFamily="18" charset="0"/>
              </a:rPr>
              <a:t>Cost of overall Project </a:t>
            </a:r>
            <a:r>
              <a:rPr lang="en-US" sz="2400" dirty="0" smtClean="0">
                <a:latin typeface="Adobe Garamond Pro" pitchFamily="18" charset="0"/>
              </a:rPr>
              <a:t>|  $7M</a:t>
            </a:r>
            <a:endParaRPr lang="en-US" sz="2400" dirty="0">
              <a:latin typeface="Adobe Garamond Pro" pitchFamily="18" charset="0"/>
            </a:endParaRPr>
          </a:p>
        </p:txBody>
      </p:sp>
      <p:sp>
        <p:nvSpPr>
          <p:cNvPr id="15" name="TextBox 14"/>
          <p:cNvSpPr txBox="1"/>
          <p:nvPr/>
        </p:nvSpPr>
        <p:spPr>
          <a:xfrm>
            <a:off x="19583400" y="2819400"/>
            <a:ext cx="6019800" cy="1938992"/>
          </a:xfrm>
          <a:prstGeom prst="rect">
            <a:avLst/>
          </a:prstGeom>
          <a:noFill/>
        </p:spPr>
        <p:txBody>
          <a:bodyPr wrap="square" rtlCol="0">
            <a:spAutoFit/>
          </a:bodyPr>
          <a:lstStyle/>
          <a:p>
            <a:pPr lvl="1"/>
            <a:r>
              <a:rPr lang="en-US" sz="2400" dirty="0" smtClean="0">
                <a:solidFill>
                  <a:schemeClr val="accent2">
                    <a:lumMod val="60000"/>
                    <a:lumOff val="40000"/>
                  </a:schemeClr>
                </a:solidFill>
                <a:latin typeface="Adobe Garamond Pro" pitchFamily="18" charset="0"/>
              </a:rPr>
              <a:t>Project Delivery Method </a:t>
            </a:r>
            <a:r>
              <a:rPr lang="en-US" sz="2400" dirty="0" smtClean="0">
                <a:latin typeface="Adobe Garamond Pro" pitchFamily="18" charset="0"/>
              </a:rPr>
              <a:t>| Design-Bid-Build</a:t>
            </a:r>
          </a:p>
          <a:p>
            <a:pPr lvl="1"/>
            <a:r>
              <a:rPr lang="en-US" sz="2400" dirty="0">
                <a:solidFill>
                  <a:schemeClr val="accent2">
                    <a:lumMod val="60000"/>
                    <a:lumOff val="40000"/>
                  </a:schemeClr>
                </a:solidFill>
                <a:latin typeface="Adobe Garamond Pro" pitchFamily="18" charset="0"/>
              </a:rPr>
              <a:t>Payment Method </a:t>
            </a:r>
            <a:r>
              <a:rPr lang="en-US" sz="2400" dirty="0">
                <a:latin typeface="Adobe Garamond Pro" pitchFamily="18" charset="0"/>
              </a:rPr>
              <a:t>| Lump Sum </a:t>
            </a:r>
            <a:r>
              <a:rPr lang="en-US" sz="2400" dirty="0" smtClean="0">
                <a:latin typeface="Adobe Garamond Pro" pitchFamily="18" charset="0"/>
              </a:rPr>
              <a:t>Method</a:t>
            </a:r>
          </a:p>
          <a:p>
            <a:pPr lvl="1"/>
            <a:r>
              <a:rPr lang="en-US" sz="2400" dirty="0" smtClean="0">
                <a:solidFill>
                  <a:schemeClr val="accent2">
                    <a:lumMod val="60000"/>
                    <a:lumOff val="40000"/>
                  </a:schemeClr>
                </a:solidFill>
                <a:latin typeface="Adobe Garamond Pro" pitchFamily="18" charset="0"/>
              </a:rPr>
              <a:t>Owner</a:t>
            </a:r>
            <a:r>
              <a:rPr lang="en-US" sz="2400" dirty="0" smtClean="0">
                <a:latin typeface="Adobe Garamond Pro" pitchFamily="18" charset="0"/>
              </a:rPr>
              <a:t>| </a:t>
            </a:r>
            <a:r>
              <a:rPr lang="en-US" sz="2400" dirty="0" err="1" smtClean="0">
                <a:latin typeface="Adobe Garamond Pro" pitchFamily="18" charset="0"/>
              </a:rPr>
              <a:t>Fakhriya</a:t>
            </a:r>
            <a:r>
              <a:rPr lang="en-US" sz="2400" dirty="0" smtClean="0">
                <a:latin typeface="Adobe Garamond Pro" pitchFamily="18" charset="0"/>
              </a:rPr>
              <a:t> </a:t>
            </a:r>
            <a:r>
              <a:rPr lang="en-US" sz="2400" dirty="0" err="1">
                <a:latin typeface="Adobe Garamond Pro" pitchFamily="18" charset="0"/>
              </a:rPr>
              <a:t>R</a:t>
            </a:r>
            <a:r>
              <a:rPr lang="en-US" sz="2400" dirty="0" err="1" smtClean="0">
                <a:latin typeface="Adobe Garamond Pro" pitchFamily="18" charset="0"/>
              </a:rPr>
              <a:t>adhwani</a:t>
            </a:r>
            <a:endParaRPr lang="en-US" sz="2400" dirty="0" smtClean="0">
              <a:latin typeface="Adobe Garamond Pro" pitchFamily="18" charset="0"/>
            </a:endParaRPr>
          </a:p>
          <a:p>
            <a:pPr lvl="1"/>
            <a:r>
              <a:rPr lang="en-US" sz="2400" dirty="0" smtClean="0">
                <a:solidFill>
                  <a:schemeClr val="accent2">
                    <a:lumMod val="60000"/>
                    <a:lumOff val="40000"/>
                  </a:schemeClr>
                </a:solidFill>
                <a:latin typeface="Adobe Garamond Pro" pitchFamily="18" charset="0"/>
              </a:rPr>
              <a:t>Architect</a:t>
            </a:r>
            <a:r>
              <a:rPr lang="en-US" sz="2400" dirty="0" smtClean="0">
                <a:latin typeface="Adobe Garamond Pro" pitchFamily="18" charset="0"/>
              </a:rPr>
              <a:t> | Petra Design</a:t>
            </a:r>
          </a:p>
          <a:p>
            <a:pPr lvl="1"/>
            <a:r>
              <a:rPr lang="en-US" sz="2400" dirty="0" smtClean="0">
                <a:solidFill>
                  <a:schemeClr val="accent2">
                    <a:lumMod val="60000"/>
                    <a:lumOff val="40000"/>
                  </a:schemeClr>
                </a:solidFill>
                <a:latin typeface="Adobe Garamond Pro" pitchFamily="18" charset="0"/>
              </a:rPr>
              <a:t>Contractor </a:t>
            </a:r>
            <a:r>
              <a:rPr lang="en-US" sz="2400" dirty="0" smtClean="0">
                <a:latin typeface="Adobe Garamond Pro" pitchFamily="18" charset="0"/>
              </a:rPr>
              <a:t>| Commitment Construction</a:t>
            </a:r>
          </a:p>
        </p:txBody>
      </p:sp>
      <p:pic>
        <p:nvPicPr>
          <p:cNvPr id="1026" name="Picture 2" descr="V:\Desktop\Petra design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2400" y="4939684"/>
            <a:ext cx="2971800" cy="1066800"/>
          </a:xfrm>
          <a:prstGeom prst="rect">
            <a:avLst/>
          </a:prstGeom>
          <a:noFill/>
          <a:ln w="31750">
            <a:solidFill>
              <a:schemeClr val="bg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9202400" y="2895600"/>
            <a:ext cx="838200" cy="1754326"/>
          </a:xfrm>
          <a:prstGeom prst="rect">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chemeClr val="tx1"/>
                </a:solidFill>
                <a:latin typeface="Adobe Garamond Pro" pitchFamily="18" charset="0"/>
              </a:rPr>
              <a:t>PROJECT INFO</a:t>
            </a:r>
            <a:endParaRPr lang="en-US" sz="2400" dirty="0">
              <a:solidFill>
                <a:schemeClr val="tx1"/>
              </a:solidFill>
              <a:latin typeface="Adobe Garamond Pro" pitchFamily="18" charset="0"/>
            </a:endParaRPr>
          </a:p>
        </p:txBody>
      </p:sp>
      <p:sp>
        <p:nvSpPr>
          <p:cNvPr id="18" name="TextBox 17"/>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9" name="TextBox 18"/>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6" name="TextBox 15"/>
          <p:cNvSpPr txBox="1"/>
          <p:nvPr/>
        </p:nvSpPr>
        <p:spPr>
          <a:xfrm>
            <a:off x="914400" y="1560255"/>
            <a:ext cx="7848600" cy="2523768"/>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solidFill>
                  <a:schemeClr val="accent2">
                    <a:lumMod val="60000"/>
                    <a:lumOff val="40000"/>
                  </a:schemeClr>
                </a:solidFill>
                <a:latin typeface="Adobe Garamond Pro" pitchFamily="18" charset="0"/>
              </a:rPr>
              <a:t>Project Background</a:t>
            </a:r>
          </a:p>
          <a:p>
            <a:pPr marL="285750" indent="-285750">
              <a:buFont typeface="Wingdings" panose="05000000000000000000" pitchFamily="2" charset="2"/>
              <a:buChar char="v"/>
            </a:pPr>
            <a:r>
              <a:rPr lang="en-US" sz="2000" dirty="0" smtClean="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20" name="Straight Connector 19"/>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39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Acknowledgements</a:t>
            </a:r>
            <a:endParaRPr lang="en-US" sz="4000" dirty="0">
              <a:solidFill>
                <a:schemeClr val="bg1"/>
              </a:solidFill>
              <a:latin typeface="Adobe Garamond Pro" pitchFamily="18" charset="0"/>
            </a:endParaRPr>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6" name="TextBox 15"/>
          <p:cNvSpPr txBox="1"/>
          <p:nvPr/>
        </p:nvSpPr>
        <p:spPr>
          <a:xfrm>
            <a:off x="914400" y="1560255"/>
            <a:ext cx="7848600" cy="2523768"/>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latin typeface="Adobe Garamond Pro" pitchFamily="18" charset="0"/>
              </a:rPr>
              <a:t>Analysis 1: Construction Precast Vs. Cast in Place Concrete</a:t>
            </a: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solidFill>
                  <a:schemeClr val="accent2">
                    <a:lumMod val="60000"/>
                    <a:lumOff val="40000"/>
                  </a:schemeClr>
                </a:solidFill>
                <a:latin typeface="Adobe Garamond Pro" pitchFamily="18" charset="0"/>
              </a:rPr>
              <a:t>Conclusion</a:t>
            </a:r>
            <a:endParaRPr lang="en-US" sz="2000" dirty="0">
              <a:solidFill>
                <a:schemeClr val="accent2">
                  <a:lumMod val="60000"/>
                  <a:lumOff val="40000"/>
                </a:schemeClr>
              </a:solidFill>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43090" y="1620718"/>
            <a:ext cx="7924800" cy="7048083"/>
          </a:xfrm>
          <a:prstGeom prst="rect">
            <a:avLst/>
          </a:prstGeom>
          <a:noFill/>
        </p:spPr>
        <p:txBody>
          <a:bodyPr wrap="square" rtlCol="0">
            <a:spAutoFit/>
          </a:bodyPr>
          <a:lstStyle/>
          <a:p>
            <a:pPr algn="ctr"/>
            <a:endParaRPr lang="en-US" sz="3200" u="sng" dirty="0">
              <a:solidFill>
                <a:schemeClr val="accent2">
                  <a:lumMod val="60000"/>
                  <a:lumOff val="40000"/>
                </a:schemeClr>
              </a:solidFill>
              <a:latin typeface="Adobe Garamond Pro" pitchFamily="18" charset="0"/>
            </a:endParaRPr>
          </a:p>
          <a:p>
            <a:pPr algn="ctr"/>
            <a:endParaRPr lang="en-US" sz="3200" u="sng" dirty="0" smtClean="0">
              <a:solidFill>
                <a:schemeClr val="accent2">
                  <a:lumMod val="60000"/>
                  <a:lumOff val="40000"/>
                </a:schemeClr>
              </a:solidFill>
              <a:latin typeface="Adobe Garamond Pro" pitchFamily="18" charset="0"/>
            </a:endParaRPr>
          </a:p>
          <a:p>
            <a:pPr algn="ctr"/>
            <a:r>
              <a:rPr lang="en-US" sz="3200" dirty="0" smtClean="0">
                <a:solidFill>
                  <a:schemeClr val="accent2">
                    <a:lumMod val="60000"/>
                    <a:lumOff val="40000"/>
                  </a:schemeClr>
                </a:solidFill>
                <a:latin typeface="Adobe Garamond Pro" pitchFamily="18" charset="0"/>
              </a:rPr>
              <a:t>THANKS!</a:t>
            </a:r>
          </a:p>
          <a:p>
            <a:endParaRPr lang="en-US" sz="2800" u="sng" dirty="0" smtClean="0">
              <a:solidFill>
                <a:schemeClr val="accent2">
                  <a:lumMod val="60000"/>
                  <a:lumOff val="40000"/>
                </a:schemeClr>
              </a:solidFill>
              <a:latin typeface="Adobe Garamond Pro" pitchFamily="18" charset="0"/>
            </a:endParaRPr>
          </a:p>
          <a:p>
            <a:endParaRPr lang="en-US" sz="2800" u="sng" dirty="0" smtClean="0">
              <a:solidFill>
                <a:schemeClr val="accent2">
                  <a:lumMod val="60000"/>
                  <a:lumOff val="40000"/>
                </a:schemeClr>
              </a:solidFill>
              <a:latin typeface="Adobe Garamond Pro" pitchFamily="18" charset="0"/>
            </a:endParaRPr>
          </a:p>
          <a:p>
            <a:pPr algn="ctr"/>
            <a:r>
              <a:rPr lang="en-US" sz="2400" u="sng" dirty="0" smtClean="0">
                <a:solidFill>
                  <a:schemeClr val="accent2">
                    <a:lumMod val="60000"/>
                    <a:lumOff val="40000"/>
                  </a:schemeClr>
                </a:solidFill>
                <a:latin typeface="Adobe Garamond Pro" pitchFamily="18" charset="0"/>
              </a:rPr>
              <a:t>Special Thanks</a:t>
            </a:r>
          </a:p>
          <a:p>
            <a:pPr algn="ctr"/>
            <a:r>
              <a:rPr lang="en-US" sz="2000" dirty="0" smtClean="0">
                <a:latin typeface="Adobe Garamond Pro" pitchFamily="18" charset="0"/>
              </a:rPr>
              <a:t>Petra Design – Mahmoud El-</a:t>
            </a:r>
            <a:r>
              <a:rPr lang="en-US" sz="2000" dirty="0" err="1" smtClean="0">
                <a:latin typeface="Adobe Garamond Pro" pitchFamily="18" charset="0"/>
              </a:rPr>
              <a:t>Salti</a:t>
            </a:r>
            <a:endParaRPr lang="en-US" sz="2000" dirty="0" smtClean="0">
              <a:latin typeface="Adobe Garamond Pro" pitchFamily="18" charset="0"/>
            </a:endParaRPr>
          </a:p>
          <a:p>
            <a:pPr algn="ctr"/>
            <a:r>
              <a:rPr lang="en-US" sz="2000" dirty="0" smtClean="0">
                <a:latin typeface="Adobe Garamond Pro" pitchFamily="18" charset="0"/>
              </a:rPr>
              <a:t>Commitment Construction Project Team</a:t>
            </a:r>
          </a:p>
          <a:p>
            <a:pPr algn="ctr"/>
            <a:r>
              <a:rPr lang="en-US" sz="2000" dirty="0" smtClean="0">
                <a:latin typeface="Adobe Garamond Pro" pitchFamily="18" charset="0"/>
              </a:rPr>
              <a:t>John Bechtel</a:t>
            </a:r>
          </a:p>
          <a:p>
            <a:pPr algn="ctr"/>
            <a:r>
              <a:rPr lang="en-US" sz="2000" dirty="0" smtClean="0">
                <a:latin typeface="Adobe Garamond Pro" pitchFamily="18" charset="0"/>
              </a:rPr>
              <a:t>My Family &amp; Friends</a:t>
            </a: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9964400" y="1524000"/>
            <a:ext cx="5562600" cy="6678751"/>
          </a:xfrm>
          <a:prstGeom prst="rect">
            <a:avLst/>
          </a:prstGeom>
          <a:noFill/>
        </p:spPr>
        <p:txBody>
          <a:bodyPr wrap="square" rtlCol="0">
            <a:spAutoFit/>
          </a:bodyPr>
          <a:lstStyle/>
          <a:p>
            <a:pPr algn="ctr"/>
            <a:endParaRPr lang="en-US" sz="2400" u="sng" dirty="0" smtClean="0">
              <a:solidFill>
                <a:schemeClr val="accent2">
                  <a:lumMod val="60000"/>
                  <a:lumOff val="40000"/>
                </a:schemeClr>
              </a:solidFill>
              <a:latin typeface="Adobe Garamond Pro" pitchFamily="18" charset="0"/>
            </a:endParaRPr>
          </a:p>
          <a:p>
            <a:pPr algn="ctr"/>
            <a:r>
              <a:rPr lang="en-US" sz="2400" u="sng" dirty="0" smtClean="0">
                <a:solidFill>
                  <a:schemeClr val="accent2">
                    <a:lumMod val="60000"/>
                    <a:lumOff val="40000"/>
                  </a:schemeClr>
                </a:solidFill>
                <a:latin typeface="Adobe Garamond Pro" pitchFamily="18" charset="0"/>
              </a:rPr>
              <a:t>Academic Acknowledgements</a:t>
            </a:r>
          </a:p>
          <a:p>
            <a:pPr algn="ctr"/>
            <a:r>
              <a:rPr lang="en-US" sz="2000" dirty="0" smtClean="0">
                <a:latin typeface="Adobe Garamond Pro" pitchFamily="18" charset="0"/>
              </a:rPr>
              <a:t>Prof. Ray Sowers – CM Faculty Advisor</a:t>
            </a:r>
          </a:p>
          <a:p>
            <a:pPr algn="ctr"/>
            <a:r>
              <a:rPr lang="en-US" sz="2000" dirty="0" smtClean="0">
                <a:latin typeface="Adobe Garamond Pro" pitchFamily="18" charset="0"/>
              </a:rPr>
              <a:t>Dr. Craig </a:t>
            </a:r>
            <a:r>
              <a:rPr lang="en-US" sz="2000" dirty="0" err="1" smtClean="0">
                <a:latin typeface="Adobe Garamond Pro" pitchFamily="18" charset="0"/>
              </a:rPr>
              <a:t>Dubler</a:t>
            </a:r>
            <a:endParaRPr lang="en-US" sz="2000" dirty="0" smtClean="0">
              <a:latin typeface="Adobe Garamond Pro" pitchFamily="18" charset="0"/>
            </a:endParaRPr>
          </a:p>
          <a:p>
            <a:pPr algn="ctr"/>
            <a:r>
              <a:rPr lang="en-US" sz="2000" dirty="0" smtClean="0">
                <a:latin typeface="Adobe Garamond Pro" pitchFamily="18" charset="0"/>
              </a:rPr>
              <a:t>Dr. Robert </a:t>
            </a:r>
            <a:r>
              <a:rPr lang="en-US" sz="2000" dirty="0" err="1" smtClean="0">
                <a:latin typeface="Adobe Garamond Pro" pitchFamily="18" charset="0"/>
              </a:rPr>
              <a:t>Leicht</a:t>
            </a:r>
            <a:endParaRPr lang="en-US" sz="2000" dirty="0" smtClean="0">
              <a:latin typeface="Adobe Garamond Pro" pitchFamily="18" charset="0"/>
            </a:endParaRPr>
          </a:p>
          <a:p>
            <a:pPr algn="ctr"/>
            <a:r>
              <a:rPr lang="en-US" sz="2000" dirty="0" smtClean="0">
                <a:latin typeface="Adobe Garamond Pro" pitchFamily="18" charset="0"/>
              </a:rPr>
              <a:t>Dr. John Messner</a:t>
            </a:r>
          </a:p>
          <a:p>
            <a:pPr algn="ctr"/>
            <a:r>
              <a:rPr lang="en-US" sz="2000" dirty="0" smtClean="0">
                <a:latin typeface="Adobe Garamond Pro" pitchFamily="18" charset="0"/>
              </a:rPr>
              <a:t>Penn State AE Faculty </a:t>
            </a:r>
          </a:p>
          <a:p>
            <a:pPr algn="ctr"/>
            <a:endParaRPr lang="en-US" sz="2000" dirty="0" smtClean="0">
              <a:latin typeface="Adobe Garamond Pro" pitchFamily="18" charset="0"/>
            </a:endParaRPr>
          </a:p>
          <a:p>
            <a:pPr algn="ctr"/>
            <a:r>
              <a:rPr lang="en-US" sz="2400" u="sng" dirty="0" smtClean="0">
                <a:solidFill>
                  <a:schemeClr val="accent2">
                    <a:lumMod val="60000"/>
                    <a:lumOff val="40000"/>
                  </a:schemeClr>
                </a:solidFill>
                <a:latin typeface="Adobe Garamond Pro" pitchFamily="18" charset="0"/>
              </a:rPr>
              <a:t>Industry Acknowledgements</a:t>
            </a:r>
            <a:endParaRPr lang="en-US" sz="2400" u="sng" dirty="0">
              <a:solidFill>
                <a:schemeClr val="accent2">
                  <a:lumMod val="60000"/>
                  <a:lumOff val="40000"/>
                </a:schemeClr>
              </a:solidFill>
              <a:latin typeface="Adobe Garamond Pro" pitchFamily="18" charset="0"/>
            </a:endParaRPr>
          </a:p>
          <a:p>
            <a:pPr algn="ctr"/>
            <a:endParaRPr lang="en-US" sz="2000" dirty="0">
              <a:latin typeface="Adobe Garamond Pro" pitchFamily="18" charset="0"/>
            </a:endParaRPr>
          </a:p>
          <a:p>
            <a:pPr algn="ctr"/>
            <a:endParaRPr lang="en-US" sz="2000" dirty="0" smtClean="0">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000" dirty="0" smtClean="0">
              <a:latin typeface="Adobe Garamond Pro" pitchFamily="18" charset="0"/>
            </a:endParaRPr>
          </a:p>
          <a:p>
            <a:endParaRPr lang="en-US" sz="2000" dirty="0" smtClean="0">
              <a:latin typeface="Adobe Garamond Pro" pitchFamily="18" charset="0"/>
            </a:endParaRPr>
          </a:p>
          <a:p>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pic>
        <p:nvPicPr>
          <p:cNvPr id="30" name="Picture 29" descr="V:\Desktop\Petra design Logo.JPG"/>
          <p:cNvPicPr/>
          <p:nvPr/>
        </p:nvPicPr>
        <p:blipFill>
          <a:blip r:embed="rId3">
            <a:extLst>
              <a:ext uri="{28A0092B-C50C-407E-A947-70E740481C1C}">
                <a14:useLocalDpi xmlns:a14="http://schemas.microsoft.com/office/drawing/2010/main" val="0"/>
              </a:ext>
            </a:extLst>
          </a:blip>
          <a:srcRect/>
          <a:stretch>
            <a:fillRect/>
          </a:stretch>
        </p:blipFill>
        <p:spPr bwMode="auto">
          <a:xfrm>
            <a:off x="20055205" y="4973955"/>
            <a:ext cx="2498090" cy="896620"/>
          </a:xfrm>
          <a:prstGeom prst="rect">
            <a:avLst/>
          </a:prstGeom>
          <a:noFill/>
          <a:ln w="31750">
            <a:solidFill>
              <a:schemeClr val="bg1"/>
            </a:solidFill>
          </a:ln>
          <a:extLst/>
        </p:spPr>
      </p:pic>
      <p:pic>
        <p:nvPicPr>
          <p:cNvPr id="31" name="Picture 30" descr="E:\Ramy Labna\Thesis - RL\Spring '14\Files Included in Report\Encon logo.JPG"/>
          <p:cNvPicPr/>
          <p:nvPr/>
        </p:nvPicPr>
        <p:blipFill>
          <a:blip r:embed="rId4">
            <a:extLst>
              <a:ext uri="{28A0092B-C50C-407E-A947-70E740481C1C}">
                <a14:useLocalDpi xmlns:a14="http://schemas.microsoft.com/office/drawing/2010/main" val="0"/>
              </a:ext>
            </a:extLst>
          </a:blip>
          <a:srcRect/>
          <a:stretch>
            <a:fillRect/>
          </a:stretch>
        </p:blipFill>
        <p:spPr bwMode="auto">
          <a:xfrm>
            <a:off x="23393400" y="5105400"/>
            <a:ext cx="1977390" cy="574040"/>
          </a:xfrm>
          <a:prstGeom prst="rect">
            <a:avLst/>
          </a:prstGeom>
          <a:noFill/>
          <a:ln>
            <a:noFill/>
          </a:ln>
        </p:spPr>
      </p:pic>
    </p:spTree>
    <p:extLst>
      <p:ext uri="{BB962C8B-B14F-4D97-AF65-F5344CB8AC3E}">
        <p14:creationId xmlns:p14="http://schemas.microsoft.com/office/powerpoint/2010/main" val="420788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8" name="Rectangle 17"/>
          <p:cNvSpPr/>
          <p:nvPr/>
        </p:nvSpPr>
        <p:spPr>
          <a:xfrm>
            <a:off x="0" y="0"/>
            <a:ext cx="27432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22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1: Construction of Precast Vs. Cast in Place Construction</a:t>
            </a:r>
            <a:endParaRPr lang="en-US" sz="4000" dirty="0">
              <a:solidFill>
                <a:schemeClr val="bg1"/>
              </a:solidFill>
              <a:latin typeface="Adobe Garamond Pro" pitchFamily="18" charset="0"/>
            </a:endParaRPr>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5" name="TextBox 14"/>
          <p:cNvSpPr txBox="1"/>
          <p:nvPr/>
        </p:nvSpPr>
        <p:spPr>
          <a:xfrm>
            <a:off x="10962290" y="1555376"/>
            <a:ext cx="5801710" cy="4524315"/>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Opportunity Identification</a:t>
            </a:r>
          </a:p>
          <a:p>
            <a:pPr marL="342900" indent="-342900">
              <a:buFont typeface="Arial" panose="020B0604020202020204" pitchFamily="34" charset="0"/>
              <a:buChar char="•"/>
            </a:pPr>
            <a:r>
              <a:rPr lang="en-US" sz="2000" dirty="0" smtClean="0">
                <a:latin typeface="Adobe Garamond Pro" pitchFamily="18" charset="0"/>
              </a:rPr>
              <a:t>Schedule &amp; Construction acceleration scenarios</a:t>
            </a:r>
          </a:p>
          <a:p>
            <a:pPr marL="342900" indent="-342900">
              <a:buFont typeface="Arial" panose="020B0604020202020204" pitchFamily="34" charset="0"/>
              <a:buChar char="•"/>
            </a:pPr>
            <a:r>
              <a:rPr lang="en-US" sz="2000" dirty="0" smtClean="0">
                <a:latin typeface="Adobe Garamond Pro" pitchFamily="18" charset="0"/>
              </a:rPr>
              <a:t>Reduction of Schedule with the use of Precast Panels</a:t>
            </a: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8" name="TextBox 17"/>
          <p:cNvSpPr txBox="1"/>
          <p:nvPr/>
        </p:nvSpPr>
        <p:spPr>
          <a:xfrm>
            <a:off x="19278600" y="1524000"/>
            <a:ext cx="6858000" cy="5447645"/>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Existing System</a:t>
            </a:r>
          </a:p>
          <a:p>
            <a:pPr marL="342900" indent="-342900">
              <a:buFont typeface="Arial" panose="020B0604020202020204" pitchFamily="34" charset="0"/>
              <a:buChar char="•"/>
            </a:pPr>
            <a:r>
              <a:rPr lang="en-US" sz="2000" dirty="0" smtClean="0">
                <a:latin typeface="Adobe Garamond Pro" pitchFamily="18" charset="0"/>
              </a:rPr>
              <a:t>Cast in Place Concrete – Entire Structure</a:t>
            </a:r>
          </a:p>
          <a:p>
            <a:pPr marL="342900" indent="-342900">
              <a:buFont typeface="Arial" panose="020B0604020202020204" pitchFamily="34" charset="0"/>
              <a:buChar char="•"/>
            </a:pPr>
            <a:r>
              <a:rPr lang="en-US" sz="2000" dirty="0" smtClean="0">
                <a:latin typeface="Adobe Garamond Pro" pitchFamily="18" charset="0"/>
              </a:rPr>
              <a:t>Concrete transported in unhardened state as ready-mix</a:t>
            </a:r>
          </a:p>
          <a:p>
            <a:pPr marL="342900" indent="-342900">
              <a:buFont typeface="Arial" panose="020B0604020202020204" pitchFamily="34" charset="0"/>
              <a:buChar char="•"/>
            </a:pPr>
            <a:r>
              <a:rPr lang="en-US" sz="2000" dirty="0" smtClean="0">
                <a:latin typeface="Adobe Garamond Pro" pitchFamily="18" charset="0"/>
              </a:rPr>
              <a:t>Used for its long-term durability &amp; structural support</a:t>
            </a:r>
          </a:p>
          <a:p>
            <a:pPr marL="342900" indent="-342900">
              <a:buFont typeface="Arial" panose="020B0604020202020204" pitchFamily="34" charset="0"/>
              <a:buChar char="•"/>
            </a:pPr>
            <a:r>
              <a:rPr lang="en-US" sz="2000" dirty="0" smtClean="0">
                <a:latin typeface="Adobe Garamond Pro" pitchFamily="18" charset="0"/>
              </a:rPr>
              <a:t>Current superstructure schedule takes approximately 13 months</a:t>
            </a: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6" name="TextBox 15"/>
          <p:cNvSpPr txBox="1"/>
          <p:nvPr/>
        </p:nvSpPr>
        <p:spPr>
          <a:xfrm>
            <a:off x="914400" y="1560255"/>
            <a:ext cx="7848600" cy="4739759"/>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solidFill>
                  <a:schemeClr val="accent2">
                    <a:lumMod val="60000"/>
                    <a:lumOff val="40000"/>
                  </a:schemeClr>
                </a:solidFill>
                <a:latin typeface="Adobe Garamond Pro" pitchFamily="18" charset="0"/>
              </a:rPr>
              <a:t>Analysis 1: Construction Precast Vs. Cast in Place Concrete</a:t>
            </a:r>
          </a:p>
          <a:p>
            <a:pPr marL="800100" lvl="1" indent="-342900">
              <a:buFont typeface="Arial" panose="020B0604020202020204" pitchFamily="34" charset="0"/>
              <a:buChar char="•"/>
            </a:pPr>
            <a:r>
              <a:rPr lang="en-US" dirty="0">
                <a:solidFill>
                  <a:schemeClr val="accent2">
                    <a:lumMod val="60000"/>
                    <a:lumOff val="40000"/>
                  </a:schemeClr>
                </a:solidFill>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Design </a:t>
            </a:r>
          </a:p>
          <a:p>
            <a:pPr marL="800100" lvl="1" indent="-342900">
              <a:buFont typeface="Arial" panose="020B0604020202020204" pitchFamily="34" charset="0"/>
              <a:buChar char="•"/>
            </a:pPr>
            <a:r>
              <a:rPr lang="en-US" dirty="0">
                <a:latin typeface="Adobe Garamond Pro" pitchFamily="18" charset="0"/>
              </a:rPr>
              <a:t>Manufacturing &amp; Quality</a:t>
            </a:r>
          </a:p>
          <a:p>
            <a:pPr marL="800100" lvl="1" indent="-342900">
              <a:buFont typeface="Arial" panose="020B0604020202020204" pitchFamily="34" charset="0"/>
              <a:buChar char="•"/>
            </a:pPr>
            <a:r>
              <a:rPr lang="en-US" dirty="0">
                <a:latin typeface="Adobe Garamond Pro" pitchFamily="18" charset="0"/>
              </a:rPr>
              <a:t>Delivery &amp; Erection</a:t>
            </a:r>
          </a:p>
          <a:p>
            <a:pPr marL="800100" lvl="1" indent="-342900">
              <a:buFont typeface="Arial" panose="020B0604020202020204" pitchFamily="34" charset="0"/>
              <a:buChar char="•"/>
            </a:pPr>
            <a:r>
              <a:rPr lang="en-US" dirty="0">
                <a:latin typeface="Adobe Garamond Pro" pitchFamily="18" charset="0"/>
              </a:rPr>
              <a:t>Cost Impact</a:t>
            </a:r>
          </a:p>
          <a:p>
            <a:pPr marL="800100" lvl="1" indent="-342900">
              <a:buFont typeface="Arial" panose="020B0604020202020204" pitchFamily="34" charset="0"/>
              <a:buChar char="•"/>
            </a:pPr>
            <a:r>
              <a:rPr lang="en-US" dirty="0">
                <a:latin typeface="Adobe Garamond Pro" pitchFamily="18" charset="0"/>
              </a:rPr>
              <a:t>Schedule Impacts</a:t>
            </a:r>
          </a:p>
          <a:p>
            <a:pPr marL="800100" lvl="1" indent="-342900">
              <a:buFont typeface="Arial" panose="020B0604020202020204" pitchFamily="34" charset="0"/>
              <a:buChar char="•"/>
            </a:pPr>
            <a:r>
              <a:rPr lang="en-US" dirty="0">
                <a:latin typeface="Adobe Garamond Pro" pitchFamily="18" charset="0"/>
              </a:rPr>
              <a:t>Mechanical Breadth</a:t>
            </a:r>
          </a:p>
          <a:p>
            <a:pPr marL="800100" lvl="1" indent="-342900">
              <a:buFont typeface="Arial" panose="020B0604020202020204" pitchFamily="34" charset="0"/>
              <a:buChar char="•"/>
            </a:pPr>
            <a:r>
              <a:rPr lang="en-US" dirty="0" smtClean="0">
                <a:latin typeface="Adobe Garamond Pro" pitchFamily="18" charset="0"/>
              </a:rPr>
              <a:t>Conclusions </a:t>
            </a:r>
            <a:r>
              <a:rPr lang="en-US" dirty="0">
                <a:latin typeface="Adobe Garamond Pro" pitchFamily="18" charset="0"/>
              </a:rPr>
              <a:t>&amp; </a:t>
            </a:r>
            <a:r>
              <a:rPr lang="en-US" dirty="0" smtClean="0">
                <a:latin typeface="Adobe Garamond Pro" pitchFamily="18" charset="0"/>
              </a:rPr>
              <a:t>Recommendations</a:t>
            </a:r>
            <a:endParaRPr lang="en-US" sz="2000" dirty="0">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402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5" name="TextBox 14"/>
          <p:cNvSpPr txBox="1"/>
          <p:nvPr/>
        </p:nvSpPr>
        <p:spPr>
          <a:xfrm>
            <a:off x="9743090" y="1488141"/>
            <a:ext cx="7924800" cy="5755422"/>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Current Design</a:t>
            </a:r>
          </a:p>
          <a:p>
            <a:pPr marL="342900" indent="-342900">
              <a:buFont typeface="Arial" panose="020B0604020202020204" pitchFamily="34" charset="0"/>
              <a:buChar char="•"/>
            </a:pPr>
            <a:r>
              <a:rPr lang="en-US" sz="2000" dirty="0" smtClean="0">
                <a:latin typeface="Adobe Garamond Pro" pitchFamily="18" charset="0"/>
              </a:rPr>
              <a:t>10” of concrete with no insulation</a:t>
            </a:r>
          </a:p>
          <a:p>
            <a:pPr marL="342900" indent="-342900">
              <a:buFont typeface="Arial" panose="020B0604020202020204" pitchFamily="34" charset="0"/>
              <a:buChar char="•"/>
            </a:pPr>
            <a:r>
              <a:rPr lang="en-US" sz="2000" dirty="0" smtClean="0">
                <a:latin typeface="Adobe Garamond Pro" pitchFamily="18" charset="0"/>
              </a:rPr>
              <a:t>Paint Finish</a:t>
            </a:r>
          </a:p>
          <a:p>
            <a:pPr marL="342900" indent="-342900">
              <a:buFont typeface="Arial" panose="020B0604020202020204" pitchFamily="34" charset="0"/>
              <a:buChar char="•"/>
            </a:pPr>
            <a:endParaRPr lang="en-US" sz="2000" dirty="0">
              <a:latin typeface="Adobe Garamond Pro" pitchFamily="18" charset="0"/>
            </a:endParaRPr>
          </a:p>
          <a:p>
            <a:r>
              <a:rPr lang="en-US" sz="2400" u="sng" dirty="0" smtClean="0">
                <a:solidFill>
                  <a:schemeClr val="accent2">
                    <a:lumMod val="60000"/>
                    <a:lumOff val="40000"/>
                  </a:schemeClr>
                </a:solidFill>
                <a:latin typeface="Adobe Garamond Pro" pitchFamily="18" charset="0"/>
              </a:rPr>
              <a:t>Proposed Design</a:t>
            </a:r>
            <a:endParaRPr lang="en-US" sz="2400" u="sng" dirty="0">
              <a:solidFill>
                <a:schemeClr val="accent2">
                  <a:lumMod val="60000"/>
                  <a:lumOff val="40000"/>
                </a:schemeClr>
              </a:solidFill>
              <a:latin typeface="Adobe Garamond Pro" pitchFamily="18" charset="0"/>
            </a:endParaRPr>
          </a:p>
          <a:p>
            <a:pPr marL="342900" indent="-342900">
              <a:buFont typeface="Arial" panose="020B0604020202020204" pitchFamily="34" charset="0"/>
              <a:buChar char="•"/>
            </a:pPr>
            <a:r>
              <a:rPr lang="en-US" sz="2000" dirty="0" smtClean="0">
                <a:latin typeface="Adobe Garamond Pro" pitchFamily="18" charset="0"/>
              </a:rPr>
              <a:t>2” of Rigid Insulation</a:t>
            </a:r>
          </a:p>
          <a:p>
            <a:pPr marL="342900" indent="-342900">
              <a:buFont typeface="Arial" panose="020B0604020202020204" pitchFamily="34" charset="0"/>
              <a:buChar char="•"/>
            </a:pPr>
            <a:r>
              <a:rPr lang="en-US" sz="2000" dirty="0" smtClean="0">
                <a:latin typeface="Adobe Garamond Pro" pitchFamily="18" charset="0"/>
              </a:rPr>
              <a:t>Sandwiched by two 3” Concrete panels</a:t>
            </a:r>
          </a:p>
          <a:p>
            <a:pPr marL="342900" indent="-342900">
              <a:buFont typeface="Arial" panose="020B0604020202020204" pitchFamily="34" charset="0"/>
              <a:buChar char="•"/>
            </a:pPr>
            <a:r>
              <a:rPr lang="en-US" sz="2000" dirty="0" smtClean="0">
                <a:latin typeface="Adobe Garamond Pro" pitchFamily="18" charset="0"/>
              </a:rPr>
              <a:t>Paint Finish</a:t>
            </a:r>
            <a:endParaRPr lang="en-US" sz="2000" dirty="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8" name="TextBox 17"/>
          <p:cNvSpPr txBox="1"/>
          <p:nvPr/>
        </p:nvSpPr>
        <p:spPr>
          <a:xfrm>
            <a:off x="18745200" y="1524000"/>
            <a:ext cx="7924800" cy="6986528"/>
          </a:xfrm>
          <a:prstGeom prst="rect">
            <a:avLst/>
          </a:prstGeom>
          <a:noFill/>
        </p:spPr>
        <p:txBody>
          <a:bodyPr wrap="square" rtlCol="0">
            <a:spAutoFit/>
          </a:bodyPr>
          <a:lstStyle/>
          <a:p>
            <a:endParaRPr lang="en-US" sz="2400" u="sng" dirty="0" smtClean="0">
              <a:solidFill>
                <a:schemeClr val="accent2">
                  <a:lumMod val="60000"/>
                  <a:lumOff val="40000"/>
                </a:schemeClr>
              </a:solidFill>
              <a:latin typeface="Adobe Garamond Pro" pitchFamily="18" charset="0"/>
            </a:endParaRPr>
          </a:p>
          <a:p>
            <a:endParaRPr lang="en-US" sz="2400" u="sng" dirty="0">
              <a:solidFill>
                <a:schemeClr val="accent2">
                  <a:lumMod val="60000"/>
                  <a:lumOff val="40000"/>
                </a:schemeClr>
              </a:solidFill>
              <a:latin typeface="Adobe Garamond Pro" pitchFamily="18" charset="0"/>
            </a:endParaRPr>
          </a:p>
          <a:p>
            <a:endParaRPr lang="en-US" sz="2400" u="sng" dirty="0" smtClean="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Existing System</a:t>
            </a:r>
          </a:p>
          <a:p>
            <a:pPr marL="342900" indent="-342900">
              <a:buFont typeface="Arial" panose="020B0604020202020204" pitchFamily="34" charset="0"/>
              <a:buChar char="•"/>
            </a:pPr>
            <a:r>
              <a:rPr lang="en-US" sz="2000" dirty="0" smtClean="0">
                <a:latin typeface="Adobe Garamond Pro" pitchFamily="18" charset="0"/>
              </a:rPr>
              <a:t>Cast in Place Concrete – Entire Structure</a:t>
            </a:r>
          </a:p>
          <a:p>
            <a:pPr marL="342900" indent="-342900">
              <a:buFont typeface="Arial" panose="020B0604020202020204" pitchFamily="34" charset="0"/>
              <a:buChar char="•"/>
            </a:pPr>
            <a:r>
              <a:rPr lang="en-US" sz="2000" dirty="0" smtClean="0">
                <a:latin typeface="Adobe Garamond Pro" pitchFamily="18" charset="0"/>
              </a:rPr>
              <a:t>Concrete transported in unhardened state as ready-mix</a:t>
            </a:r>
          </a:p>
          <a:p>
            <a:pPr marL="342900" indent="-342900">
              <a:buFont typeface="Arial" panose="020B0604020202020204" pitchFamily="34" charset="0"/>
              <a:buChar char="•"/>
            </a:pPr>
            <a:r>
              <a:rPr lang="en-US" sz="2000" dirty="0" smtClean="0">
                <a:latin typeface="Adobe Garamond Pro" pitchFamily="18" charset="0"/>
              </a:rPr>
              <a:t>Used for its long-term durability &amp; structural support</a:t>
            </a:r>
          </a:p>
          <a:p>
            <a:pPr marL="342900" indent="-342900">
              <a:buFont typeface="Arial" panose="020B0604020202020204" pitchFamily="34" charset="0"/>
              <a:buChar char="•"/>
            </a:pPr>
            <a:endParaRPr lang="en-US" sz="2000" dirty="0">
              <a:latin typeface="Adobe Garamond Pro" pitchFamily="18" charset="0"/>
            </a:endParaRPr>
          </a:p>
          <a:p>
            <a:r>
              <a:rPr lang="en-US" sz="2400" u="sng" dirty="0" smtClean="0">
                <a:solidFill>
                  <a:schemeClr val="accent2">
                    <a:lumMod val="60000"/>
                    <a:lumOff val="40000"/>
                  </a:schemeClr>
                </a:solidFill>
                <a:latin typeface="Adobe Garamond Pro" pitchFamily="18" charset="0"/>
              </a:rPr>
              <a:t>Proposed System</a:t>
            </a:r>
          </a:p>
          <a:p>
            <a:pPr marL="342900" indent="-342900">
              <a:buFont typeface="Arial" panose="020B0604020202020204" pitchFamily="34" charset="0"/>
              <a:buChar char="•"/>
            </a:pPr>
            <a:r>
              <a:rPr lang="en-US" sz="2000" dirty="0" smtClean="0">
                <a:latin typeface="Adobe Garamond Pro" pitchFamily="18" charset="0"/>
              </a:rPr>
              <a:t>Precast Concrete Exterior Wall Panels</a:t>
            </a:r>
          </a:p>
          <a:p>
            <a:pPr marL="342900" indent="-342900">
              <a:buFont typeface="Arial" panose="020B0604020202020204" pitchFamily="34" charset="0"/>
              <a:buChar char="•"/>
            </a:pPr>
            <a:r>
              <a:rPr lang="en-US" sz="2000" dirty="0" smtClean="0">
                <a:latin typeface="Adobe Garamond Pro" pitchFamily="18" charset="0"/>
              </a:rPr>
              <a:t>Floor Beams &amp; Columns and Slabs are cast in place</a:t>
            </a: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pic>
        <p:nvPicPr>
          <p:cNvPr id="16" name="Picture 15" descr="V:\Desktop\Panel Cutout.png"/>
          <p:cNvPicPr/>
          <p:nvPr/>
        </p:nvPicPr>
        <p:blipFill rotWithShape="1">
          <a:blip r:embed="rId3">
            <a:extLst>
              <a:ext uri="{28A0092B-C50C-407E-A947-70E740481C1C}">
                <a14:useLocalDpi xmlns:a14="http://schemas.microsoft.com/office/drawing/2010/main" val="0"/>
              </a:ext>
            </a:extLst>
          </a:blip>
          <a:srcRect t="6545" b="6061"/>
          <a:stretch/>
        </p:blipFill>
        <p:spPr bwMode="auto">
          <a:xfrm>
            <a:off x="14562740" y="2631141"/>
            <a:ext cx="2514600" cy="2744429"/>
          </a:xfrm>
          <a:prstGeom prst="rect">
            <a:avLst/>
          </a:prstGeom>
          <a:noFill/>
          <a:ln w="31750">
            <a:solidFill>
              <a:schemeClr val="tx1"/>
            </a:solidFill>
          </a:ln>
          <a:extLst>
            <a:ext uri="{53640926-AAD7-44D8-BBD7-CCE9431645EC}">
              <a14:shadowObscured xmlns:a14="http://schemas.microsoft.com/office/drawing/2010/main"/>
            </a:ext>
          </a:extLst>
        </p:spPr>
      </p:pic>
      <p:sp>
        <p:nvSpPr>
          <p:cNvPr id="17" name="TextBox 16"/>
          <p:cNvSpPr txBox="1"/>
          <p:nvPr/>
        </p:nvSpPr>
        <p:spPr>
          <a:xfrm>
            <a:off x="914400" y="1560255"/>
            <a:ext cx="7848600" cy="4739759"/>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solidFill>
                  <a:schemeClr val="accent2">
                    <a:lumMod val="60000"/>
                    <a:lumOff val="40000"/>
                  </a:schemeClr>
                </a:solidFill>
                <a:latin typeface="Adobe Garamond Pro" pitchFamily="18" charset="0"/>
              </a:rPr>
              <a:t>Analysis 1: Construction Precast Vs. Cast in Place Concrete</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solidFill>
                  <a:schemeClr val="accent2">
                    <a:lumMod val="60000"/>
                    <a:lumOff val="40000"/>
                  </a:schemeClr>
                </a:solidFill>
                <a:latin typeface="Adobe Garamond Pro" pitchFamily="18" charset="0"/>
              </a:rPr>
              <a:t>Design </a:t>
            </a:r>
          </a:p>
          <a:p>
            <a:pPr marL="800100" lvl="1" indent="-342900">
              <a:buFont typeface="Arial" panose="020B0604020202020204" pitchFamily="34" charset="0"/>
              <a:buChar char="•"/>
            </a:pPr>
            <a:r>
              <a:rPr lang="en-US" dirty="0">
                <a:latin typeface="Adobe Garamond Pro" pitchFamily="18" charset="0"/>
              </a:rPr>
              <a:t>Manufacturing &amp; Quality</a:t>
            </a:r>
          </a:p>
          <a:p>
            <a:pPr marL="800100" lvl="1" indent="-342900">
              <a:buFont typeface="Arial" panose="020B0604020202020204" pitchFamily="34" charset="0"/>
              <a:buChar char="•"/>
            </a:pPr>
            <a:r>
              <a:rPr lang="en-US" dirty="0">
                <a:latin typeface="Adobe Garamond Pro" pitchFamily="18" charset="0"/>
              </a:rPr>
              <a:t>Delivery &amp; Erection</a:t>
            </a:r>
          </a:p>
          <a:p>
            <a:pPr marL="800100" lvl="1" indent="-342900">
              <a:buFont typeface="Arial" panose="020B0604020202020204" pitchFamily="34" charset="0"/>
              <a:buChar char="•"/>
            </a:pPr>
            <a:r>
              <a:rPr lang="en-US" dirty="0">
                <a:latin typeface="Adobe Garamond Pro" pitchFamily="18" charset="0"/>
              </a:rPr>
              <a:t>Cost Impact</a:t>
            </a:r>
          </a:p>
          <a:p>
            <a:pPr marL="800100" lvl="1" indent="-342900">
              <a:buFont typeface="Arial" panose="020B0604020202020204" pitchFamily="34" charset="0"/>
              <a:buChar char="•"/>
            </a:pPr>
            <a:r>
              <a:rPr lang="en-US" dirty="0">
                <a:latin typeface="Adobe Garamond Pro" pitchFamily="18" charset="0"/>
              </a:rPr>
              <a:t>Schedule Impacts</a:t>
            </a:r>
          </a:p>
          <a:p>
            <a:pPr marL="800100" lvl="1" indent="-342900">
              <a:buFont typeface="Arial" panose="020B0604020202020204" pitchFamily="34" charset="0"/>
              <a:buChar char="•"/>
            </a:pPr>
            <a:r>
              <a:rPr lang="en-US" dirty="0">
                <a:latin typeface="Adobe Garamond Pro" pitchFamily="18" charset="0"/>
              </a:rPr>
              <a:t>Mechanical Breadth</a:t>
            </a:r>
          </a:p>
          <a:p>
            <a:pPr marL="800100" lvl="1" indent="-342900">
              <a:buFont typeface="Arial" panose="020B0604020202020204" pitchFamily="34" charset="0"/>
              <a:buChar char="•"/>
            </a:pPr>
            <a:r>
              <a:rPr lang="en-US" dirty="0" smtClean="0">
                <a:latin typeface="Adobe Garamond Pro" pitchFamily="18" charset="0"/>
              </a:rPr>
              <a:t>Conclusions </a:t>
            </a:r>
            <a:r>
              <a:rPr lang="en-US" dirty="0">
                <a:latin typeface="Adobe Garamond Pro" pitchFamily="18" charset="0"/>
              </a:rPr>
              <a:t>&amp; </a:t>
            </a:r>
            <a:r>
              <a:rPr lang="en-US" dirty="0" smtClean="0">
                <a:latin typeface="Adobe Garamond Pro" pitchFamily="18" charset="0"/>
              </a:rPr>
              <a:t>Recommendations</a:t>
            </a:r>
            <a:endParaRPr lang="en-US" sz="2000" dirty="0">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9" name="Straight Connector 18"/>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1: Construction of Precast Vs. Cast in Place Concrete</a:t>
            </a:r>
            <a:endParaRPr lang="en-US" sz="4000" dirty="0">
              <a:solidFill>
                <a:schemeClr val="bg1"/>
              </a:solidFill>
              <a:latin typeface="Adobe Garamond Pro" pitchFamily="18" charset="0"/>
            </a:endParaRPr>
          </a:p>
        </p:txBody>
      </p:sp>
      <p:sp>
        <p:nvSpPr>
          <p:cNvPr id="20" name="TextBox 19"/>
          <p:cNvSpPr txBox="1"/>
          <p:nvPr/>
        </p:nvSpPr>
        <p:spPr>
          <a:xfrm>
            <a:off x="14478000" y="5375570"/>
            <a:ext cx="2987073" cy="276999"/>
          </a:xfrm>
          <a:prstGeom prst="rect">
            <a:avLst/>
          </a:prstGeom>
          <a:noFill/>
        </p:spPr>
        <p:txBody>
          <a:bodyPr wrap="square" rtlCol="0">
            <a:spAutoFit/>
          </a:bodyPr>
          <a:lstStyle/>
          <a:p>
            <a:r>
              <a:rPr lang="en-US" sz="1200" dirty="0" smtClean="0">
                <a:latin typeface="Adobe Garamond Pro" pitchFamily="18" charset="0"/>
              </a:rPr>
              <a:t>Photo Courtesy of www.enconunited.com</a:t>
            </a:r>
            <a:endParaRPr lang="en-US" sz="1200" dirty="0">
              <a:latin typeface="Adobe Garamond Pro" pitchFamily="18" charset="0"/>
            </a:endParaRPr>
          </a:p>
        </p:txBody>
      </p:sp>
    </p:spTree>
    <p:extLst>
      <p:ext uri="{BB962C8B-B14F-4D97-AF65-F5344CB8AC3E}">
        <p14:creationId xmlns:p14="http://schemas.microsoft.com/office/powerpoint/2010/main" val="1827161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pic>
        <p:nvPicPr>
          <p:cNvPr id="2050" name="Picture 2" descr="V:\Desktop\Nor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9661" y="1524000"/>
            <a:ext cx="4099657" cy="47479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0972800" y="1541929"/>
            <a:ext cx="5725510" cy="5570756"/>
          </a:xfrm>
          <a:prstGeom prst="rect">
            <a:avLst/>
          </a:prstGeom>
          <a:noFill/>
        </p:spPr>
        <p:txBody>
          <a:bodyPr wrap="square" rtlCol="0">
            <a:spAutoFit/>
          </a:bodyPr>
          <a:lstStyle/>
          <a:p>
            <a:endParaRPr lang="en-US" sz="2800" u="sng" dirty="0" smtClean="0">
              <a:solidFill>
                <a:schemeClr val="accent2">
                  <a:lumMod val="60000"/>
                  <a:lumOff val="40000"/>
                </a:schemeClr>
              </a:solidFill>
              <a:latin typeface="Adobe Garamond Pro" pitchFamily="18" charset="0"/>
            </a:endParaRPr>
          </a:p>
          <a:p>
            <a:endParaRPr lang="en-US" sz="2800" u="sng" dirty="0">
              <a:solidFill>
                <a:schemeClr val="accent2">
                  <a:lumMod val="60000"/>
                  <a:lumOff val="40000"/>
                </a:schemeClr>
              </a:solidFill>
              <a:latin typeface="Adobe Garamond Pro" pitchFamily="18" charset="0"/>
            </a:endParaRPr>
          </a:p>
          <a:p>
            <a:endParaRPr lang="en-US" sz="2800" u="sng" dirty="0" smtClean="0">
              <a:solidFill>
                <a:schemeClr val="accent2">
                  <a:lumMod val="60000"/>
                  <a:lumOff val="40000"/>
                </a:schemeClr>
              </a:solidFill>
              <a:latin typeface="Adobe Garamond Pro" pitchFamily="18" charset="0"/>
            </a:endParaRPr>
          </a:p>
          <a:p>
            <a:r>
              <a:rPr lang="en-US" sz="2400" u="sng" dirty="0" smtClean="0">
                <a:solidFill>
                  <a:schemeClr val="accent2">
                    <a:lumMod val="60000"/>
                    <a:lumOff val="40000"/>
                  </a:schemeClr>
                </a:solidFill>
                <a:latin typeface="Adobe Garamond Pro" pitchFamily="18" charset="0"/>
              </a:rPr>
              <a:t>Design</a:t>
            </a:r>
            <a:endParaRPr lang="en-US" sz="2400" u="sng" dirty="0">
              <a:solidFill>
                <a:schemeClr val="accent2">
                  <a:lumMod val="60000"/>
                  <a:lumOff val="40000"/>
                </a:schemeClr>
              </a:solidFill>
              <a:latin typeface="Adobe Garamond Pro" pitchFamily="18" charset="0"/>
            </a:endParaRPr>
          </a:p>
          <a:p>
            <a:pPr marL="342900" indent="-342900">
              <a:buFont typeface="Arial" panose="020B0604020202020204" pitchFamily="34" charset="0"/>
              <a:buChar char="•"/>
            </a:pPr>
            <a:r>
              <a:rPr lang="en-US" sz="2000" dirty="0">
                <a:latin typeface="Adobe Garamond Pro" pitchFamily="18" charset="0"/>
              </a:rPr>
              <a:t>Aim: To reduce amount of panels used</a:t>
            </a:r>
          </a:p>
          <a:p>
            <a:pPr marL="342900" indent="-342900">
              <a:buFont typeface="Arial" panose="020B0604020202020204" pitchFamily="34" charset="0"/>
              <a:buChar char="•"/>
            </a:pPr>
            <a:r>
              <a:rPr lang="en-US" sz="2000" dirty="0">
                <a:latin typeface="Adobe Garamond Pro" pitchFamily="18" charset="0"/>
              </a:rPr>
              <a:t>Panels designed to fit between each floor beams</a:t>
            </a:r>
          </a:p>
          <a:p>
            <a:pPr marL="342900" indent="-342900">
              <a:buFont typeface="Arial" panose="020B0604020202020204" pitchFamily="34" charset="0"/>
              <a:buChar char="•"/>
            </a:pPr>
            <a:r>
              <a:rPr lang="en-US" sz="2000" dirty="0">
                <a:latin typeface="Adobe Garamond Pro" pitchFamily="18" charset="0"/>
              </a:rPr>
              <a:t>Repetitive floors (1-7)</a:t>
            </a:r>
          </a:p>
          <a:p>
            <a:pPr marL="342900" indent="-342900">
              <a:buFont typeface="Arial" panose="020B0604020202020204" pitchFamily="34" charset="0"/>
              <a:buChar char="•"/>
            </a:pPr>
            <a:r>
              <a:rPr lang="en-US" sz="2000" dirty="0">
                <a:latin typeface="Adobe Garamond Pro" pitchFamily="18" charset="0"/>
              </a:rPr>
              <a:t>Same concrete mold can be used for multiple panels</a:t>
            </a:r>
          </a:p>
          <a:p>
            <a:pPr marL="342900" indent="-342900">
              <a:buFont typeface="Arial" panose="020B0604020202020204" pitchFamily="34" charset="0"/>
              <a:buChar char="•"/>
            </a:pPr>
            <a:r>
              <a:rPr lang="en-US" sz="2000" dirty="0">
                <a:latin typeface="Adobe Garamond Pro" pitchFamily="18" charset="0"/>
              </a:rPr>
              <a:t>Total of 33 Different </a:t>
            </a:r>
            <a:r>
              <a:rPr lang="en-US" sz="2000" dirty="0" smtClean="0">
                <a:latin typeface="Adobe Garamond Pro" pitchFamily="18" charset="0"/>
              </a:rPr>
              <a:t>Panels</a:t>
            </a:r>
          </a:p>
          <a:p>
            <a:pPr marL="342900" indent="-342900">
              <a:buFont typeface="Arial" panose="020B0604020202020204" pitchFamily="34" charset="0"/>
              <a:buChar char="•"/>
            </a:pPr>
            <a:r>
              <a:rPr lang="en-US" sz="2000" dirty="0" smtClean="0">
                <a:latin typeface="Adobe Garamond Pro" pitchFamily="18" charset="0"/>
              </a:rPr>
              <a:t>West &amp; East façades are completely identical</a:t>
            </a:r>
            <a:endParaRPr lang="en-US" sz="2000" dirty="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5" name="TextBox 14"/>
          <p:cNvSpPr txBox="1"/>
          <p:nvPr/>
        </p:nvSpPr>
        <p:spPr>
          <a:xfrm>
            <a:off x="914400" y="1560255"/>
            <a:ext cx="7848600" cy="4739759"/>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solidFill>
                  <a:schemeClr val="accent2">
                    <a:lumMod val="60000"/>
                    <a:lumOff val="40000"/>
                  </a:schemeClr>
                </a:solidFill>
                <a:latin typeface="Adobe Garamond Pro" pitchFamily="18" charset="0"/>
              </a:rPr>
              <a:t>Analysis 1: Construction Precast Vs. Cast in Place Concrete</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solidFill>
                  <a:schemeClr val="accent2">
                    <a:lumMod val="60000"/>
                    <a:lumOff val="40000"/>
                  </a:schemeClr>
                </a:solidFill>
                <a:latin typeface="Adobe Garamond Pro" pitchFamily="18" charset="0"/>
              </a:rPr>
              <a:t>Design </a:t>
            </a:r>
          </a:p>
          <a:p>
            <a:pPr marL="800100" lvl="1" indent="-342900">
              <a:buFont typeface="Arial" panose="020B0604020202020204" pitchFamily="34" charset="0"/>
              <a:buChar char="•"/>
            </a:pPr>
            <a:r>
              <a:rPr lang="en-US" dirty="0">
                <a:latin typeface="Adobe Garamond Pro" pitchFamily="18" charset="0"/>
              </a:rPr>
              <a:t>Manufacturing &amp; Quality</a:t>
            </a:r>
          </a:p>
          <a:p>
            <a:pPr marL="800100" lvl="1" indent="-342900">
              <a:buFont typeface="Arial" panose="020B0604020202020204" pitchFamily="34" charset="0"/>
              <a:buChar char="•"/>
            </a:pPr>
            <a:r>
              <a:rPr lang="en-US" dirty="0">
                <a:latin typeface="Adobe Garamond Pro" pitchFamily="18" charset="0"/>
              </a:rPr>
              <a:t>Delivery &amp; Erection</a:t>
            </a:r>
          </a:p>
          <a:p>
            <a:pPr marL="800100" lvl="1" indent="-342900">
              <a:buFont typeface="Arial" panose="020B0604020202020204" pitchFamily="34" charset="0"/>
              <a:buChar char="•"/>
            </a:pPr>
            <a:r>
              <a:rPr lang="en-US" dirty="0">
                <a:latin typeface="Adobe Garamond Pro" pitchFamily="18" charset="0"/>
              </a:rPr>
              <a:t>Cost Impact</a:t>
            </a:r>
          </a:p>
          <a:p>
            <a:pPr marL="800100" lvl="1" indent="-342900">
              <a:buFont typeface="Arial" panose="020B0604020202020204" pitchFamily="34" charset="0"/>
              <a:buChar char="•"/>
            </a:pPr>
            <a:r>
              <a:rPr lang="en-US" dirty="0">
                <a:latin typeface="Adobe Garamond Pro" pitchFamily="18" charset="0"/>
              </a:rPr>
              <a:t>Schedule Impacts</a:t>
            </a:r>
          </a:p>
          <a:p>
            <a:pPr marL="800100" lvl="1" indent="-342900">
              <a:buFont typeface="Arial" panose="020B0604020202020204" pitchFamily="34" charset="0"/>
              <a:buChar char="•"/>
            </a:pPr>
            <a:r>
              <a:rPr lang="en-US" dirty="0">
                <a:latin typeface="Adobe Garamond Pro" pitchFamily="18" charset="0"/>
              </a:rPr>
              <a:t>Mechanical Breadth</a:t>
            </a:r>
          </a:p>
          <a:p>
            <a:pPr marL="800100" lvl="1" indent="-342900">
              <a:buFont typeface="Arial" panose="020B0604020202020204" pitchFamily="34" charset="0"/>
              <a:buChar char="•"/>
            </a:pPr>
            <a:r>
              <a:rPr lang="en-US" dirty="0" smtClean="0">
                <a:latin typeface="Adobe Garamond Pro" pitchFamily="18" charset="0"/>
              </a:rPr>
              <a:t>Conclusions </a:t>
            </a:r>
            <a:r>
              <a:rPr lang="en-US" dirty="0">
                <a:latin typeface="Adobe Garamond Pro" pitchFamily="18" charset="0"/>
              </a:rPr>
              <a:t>&amp; </a:t>
            </a:r>
            <a:r>
              <a:rPr lang="en-US" dirty="0" smtClean="0">
                <a:latin typeface="Adobe Garamond Pro" pitchFamily="18" charset="0"/>
              </a:rPr>
              <a:t>Recommendations</a:t>
            </a:r>
            <a:endParaRPr lang="en-US" sz="2000" dirty="0">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6" name="Straight Connector 15"/>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8745200" y="1524000"/>
            <a:ext cx="7924800" cy="3046988"/>
          </a:xfrm>
          <a:prstGeom prst="rect">
            <a:avLst/>
          </a:prstGeom>
          <a:noFill/>
        </p:spPr>
        <p:txBody>
          <a:bodyPr wrap="square" rtlCol="0">
            <a:spAutoFit/>
          </a:bodyPr>
          <a:lstStyle/>
          <a:p>
            <a:r>
              <a:rPr lang="en-US" sz="2000" dirty="0" smtClean="0">
                <a:solidFill>
                  <a:schemeClr val="accent2">
                    <a:lumMod val="60000"/>
                    <a:lumOff val="40000"/>
                  </a:schemeClr>
                </a:solidFill>
                <a:latin typeface="Adobe Garamond Pro" pitchFamily="18" charset="0"/>
              </a:rPr>
              <a:t>North Elevation</a:t>
            </a:r>
            <a:endParaRPr lang="en-US" sz="2000" dirty="0" smtClean="0">
              <a:latin typeface="Adobe Garamond Pro" pitchFamily="18" charset="0"/>
            </a:endParaRPr>
          </a:p>
          <a:p>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4"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1: Construction of Precast Vs. Cast in Place Concrete</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3427433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5" name="TextBox 14"/>
          <p:cNvSpPr txBox="1"/>
          <p:nvPr/>
        </p:nvSpPr>
        <p:spPr>
          <a:xfrm>
            <a:off x="914400" y="1524000"/>
            <a:ext cx="7924800" cy="2369880"/>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pic>
        <p:nvPicPr>
          <p:cNvPr id="2051" name="Picture 3" descr="V:\Desktop\Sou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3940" y="1828800"/>
            <a:ext cx="3650860" cy="43406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Desktop\W &amp; 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15282" y="1732635"/>
            <a:ext cx="3596493" cy="443677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14400" y="1560255"/>
            <a:ext cx="7848600" cy="4739759"/>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solidFill>
                  <a:schemeClr val="accent2">
                    <a:lumMod val="60000"/>
                    <a:lumOff val="40000"/>
                  </a:schemeClr>
                </a:solidFill>
                <a:latin typeface="Adobe Garamond Pro" pitchFamily="18" charset="0"/>
              </a:rPr>
              <a:t>Analysis 1: Construction Precast Vs. Cast in Place Concrete</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solidFill>
                  <a:schemeClr val="accent2">
                    <a:lumMod val="60000"/>
                    <a:lumOff val="40000"/>
                  </a:schemeClr>
                </a:solidFill>
                <a:latin typeface="Adobe Garamond Pro" pitchFamily="18" charset="0"/>
              </a:rPr>
              <a:t>Design </a:t>
            </a:r>
          </a:p>
          <a:p>
            <a:pPr marL="800100" lvl="1" indent="-342900">
              <a:buFont typeface="Arial" panose="020B0604020202020204" pitchFamily="34" charset="0"/>
              <a:buChar char="•"/>
            </a:pPr>
            <a:r>
              <a:rPr lang="en-US" dirty="0">
                <a:latin typeface="Adobe Garamond Pro" pitchFamily="18" charset="0"/>
              </a:rPr>
              <a:t>Manufacturing &amp; Quality</a:t>
            </a:r>
          </a:p>
          <a:p>
            <a:pPr marL="800100" lvl="1" indent="-342900">
              <a:buFont typeface="Arial" panose="020B0604020202020204" pitchFamily="34" charset="0"/>
              <a:buChar char="•"/>
            </a:pPr>
            <a:r>
              <a:rPr lang="en-US" dirty="0">
                <a:latin typeface="Adobe Garamond Pro" pitchFamily="18" charset="0"/>
              </a:rPr>
              <a:t>Delivery &amp; Erection</a:t>
            </a:r>
          </a:p>
          <a:p>
            <a:pPr marL="800100" lvl="1" indent="-342900">
              <a:buFont typeface="Arial" panose="020B0604020202020204" pitchFamily="34" charset="0"/>
              <a:buChar char="•"/>
            </a:pPr>
            <a:r>
              <a:rPr lang="en-US" dirty="0">
                <a:latin typeface="Adobe Garamond Pro" pitchFamily="18" charset="0"/>
              </a:rPr>
              <a:t>Cost Impact</a:t>
            </a:r>
          </a:p>
          <a:p>
            <a:pPr marL="800100" lvl="1" indent="-342900">
              <a:buFont typeface="Arial" panose="020B0604020202020204" pitchFamily="34" charset="0"/>
              <a:buChar char="•"/>
            </a:pPr>
            <a:r>
              <a:rPr lang="en-US" dirty="0">
                <a:latin typeface="Adobe Garamond Pro" pitchFamily="18" charset="0"/>
              </a:rPr>
              <a:t>Schedule Impacts</a:t>
            </a:r>
          </a:p>
          <a:p>
            <a:pPr marL="800100" lvl="1" indent="-342900">
              <a:buFont typeface="Arial" panose="020B0604020202020204" pitchFamily="34" charset="0"/>
              <a:buChar char="•"/>
            </a:pPr>
            <a:r>
              <a:rPr lang="en-US" dirty="0">
                <a:latin typeface="Adobe Garamond Pro" pitchFamily="18" charset="0"/>
              </a:rPr>
              <a:t>Mechanical Breadth</a:t>
            </a:r>
          </a:p>
          <a:p>
            <a:pPr marL="800100" lvl="1" indent="-342900">
              <a:buFont typeface="Arial" panose="020B0604020202020204" pitchFamily="34" charset="0"/>
              <a:buChar char="•"/>
            </a:pPr>
            <a:r>
              <a:rPr lang="en-US" dirty="0" smtClean="0">
                <a:latin typeface="Adobe Garamond Pro" pitchFamily="18" charset="0"/>
              </a:rPr>
              <a:t>Conclusions </a:t>
            </a:r>
            <a:r>
              <a:rPr lang="en-US" dirty="0">
                <a:latin typeface="Adobe Garamond Pro" pitchFamily="18" charset="0"/>
              </a:rPr>
              <a:t>&amp; </a:t>
            </a:r>
            <a:r>
              <a:rPr lang="en-US" dirty="0" smtClean="0">
                <a:latin typeface="Adobe Garamond Pro" pitchFamily="18" charset="0"/>
              </a:rPr>
              <a:t>Recommendations</a:t>
            </a:r>
            <a:endParaRPr lang="en-US" sz="2000" dirty="0">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8450910" y="1524000"/>
            <a:ext cx="6618890" cy="2985433"/>
          </a:xfrm>
          <a:prstGeom prst="rect">
            <a:avLst/>
          </a:prstGeom>
          <a:noFill/>
        </p:spPr>
        <p:txBody>
          <a:bodyPr wrap="square" rtlCol="0">
            <a:spAutoFit/>
          </a:bodyPr>
          <a:lstStyle/>
          <a:p>
            <a:r>
              <a:rPr lang="en-US" sz="2000" dirty="0" smtClean="0">
                <a:solidFill>
                  <a:schemeClr val="accent2">
                    <a:lumMod val="60000"/>
                    <a:lumOff val="40000"/>
                  </a:schemeClr>
                </a:solidFill>
                <a:latin typeface="Adobe Garamond Pro" pitchFamily="18" charset="0"/>
              </a:rPr>
              <a:t>West &amp; East Elevation</a:t>
            </a:r>
            <a:endParaRPr lang="en-US" sz="2000" dirty="0" smtClean="0">
              <a:latin typeface="Adobe Garamond Pro" pitchFamily="18" charset="0"/>
            </a:endParaRPr>
          </a:p>
          <a:p>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20" name="TextBox 19"/>
          <p:cNvSpPr txBox="1"/>
          <p:nvPr/>
        </p:nvSpPr>
        <p:spPr>
          <a:xfrm>
            <a:off x="9982200" y="1524000"/>
            <a:ext cx="6629400" cy="3046988"/>
          </a:xfrm>
          <a:prstGeom prst="rect">
            <a:avLst/>
          </a:prstGeom>
          <a:noFill/>
        </p:spPr>
        <p:txBody>
          <a:bodyPr wrap="square" rtlCol="0">
            <a:spAutoFit/>
          </a:bodyPr>
          <a:lstStyle/>
          <a:p>
            <a:r>
              <a:rPr lang="en-US" sz="2000" dirty="0" smtClean="0">
                <a:solidFill>
                  <a:schemeClr val="accent2">
                    <a:lumMod val="60000"/>
                    <a:lumOff val="40000"/>
                  </a:schemeClr>
                </a:solidFill>
                <a:latin typeface="Adobe Garamond Pro" pitchFamily="18" charset="0"/>
              </a:rPr>
              <a:t>South Elevation</a:t>
            </a:r>
            <a:endParaRPr lang="en-US" sz="2000" dirty="0" smtClean="0">
              <a:latin typeface="Adobe Garamond Pro" pitchFamily="18" charset="0"/>
            </a:endParaRPr>
          </a:p>
          <a:p>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21"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1: Construction of Precast Vs. Cast in Place Concrete</a:t>
            </a:r>
            <a:endParaRPr lang="en-US" sz="4000" dirty="0">
              <a:solidFill>
                <a:schemeClr val="bg1"/>
              </a:solidFill>
              <a:latin typeface="Adobe Garamond Pro" pitchFamily="18" charset="0"/>
            </a:endParaRPr>
          </a:p>
        </p:txBody>
      </p:sp>
    </p:spTree>
    <p:extLst>
      <p:ext uri="{BB962C8B-B14F-4D97-AF65-F5344CB8AC3E}">
        <p14:creationId xmlns:p14="http://schemas.microsoft.com/office/powerpoint/2010/main" val="530875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5" name="TextBox 14"/>
          <p:cNvSpPr txBox="1"/>
          <p:nvPr/>
        </p:nvSpPr>
        <p:spPr>
          <a:xfrm>
            <a:off x="9743090" y="1595718"/>
            <a:ext cx="7924800" cy="3970318"/>
          </a:xfrm>
          <a:prstGeom prst="rect">
            <a:avLst/>
          </a:prstGeom>
          <a:noFill/>
        </p:spPr>
        <p:txBody>
          <a:bodyPr wrap="square" rtlCol="0">
            <a:spAutoFit/>
          </a:bodyPr>
          <a:lstStyle/>
          <a:p>
            <a:r>
              <a:rPr lang="en-US" sz="2400" u="sng" dirty="0" smtClean="0">
                <a:solidFill>
                  <a:schemeClr val="accent2">
                    <a:lumMod val="60000"/>
                    <a:lumOff val="40000"/>
                  </a:schemeClr>
                </a:solidFill>
                <a:latin typeface="Adobe Garamond Pro" pitchFamily="18" charset="0"/>
              </a:rPr>
              <a:t>Manufacturing</a:t>
            </a:r>
          </a:p>
          <a:p>
            <a:pPr marL="342900" indent="-342900">
              <a:buFont typeface="Arial" panose="020B0604020202020204" pitchFamily="34" charset="0"/>
              <a:buChar char="•"/>
            </a:pPr>
            <a:r>
              <a:rPr lang="en-US" sz="2000" dirty="0" smtClean="0">
                <a:latin typeface="Adobe Garamond Pro" pitchFamily="18" charset="0"/>
              </a:rPr>
              <a:t>Offsite controlled working environment</a:t>
            </a:r>
          </a:p>
          <a:p>
            <a:pPr marL="342900" indent="-342900">
              <a:buFont typeface="Arial" panose="020B0604020202020204" pitchFamily="34" charset="0"/>
              <a:buChar char="•"/>
            </a:pPr>
            <a:r>
              <a:rPr lang="en-US" sz="2000" dirty="0" smtClean="0">
                <a:latin typeface="Adobe Garamond Pro" pitchFamily="18" charset="0"/>
              </a:rPr>
              <a:t>Better efficiency due to repetitive process</a:t>
            </a:r>
          </a:p>
          <a:p>
            <a:pPr marL="342900" indent="-342900">
              <a:buFont typeface="Arial" panose="020B0604020202020204" pitchFamily="34" charset="0"/>
              <a:buChar char="•"/>
            </a:pPr>
            <a:r>
              <a:rPr lang="en-US" sz="2000" dirty="0" smtClean="0">
                <a:latin typeface="Adobe Garamond Pro" pitchFamily="18" charset="0"/>
              </a:rPr>
              <a:t>Favorable working conditions</a:t>
            </a:r>
          </a:p>
          <a:p>
            <a:pPr marL="342900" indent="-342900">
              <a:buFont typeface="Arial" panose="020B0604020202020204" pitchFamily="34" charset="0"/>
              <a:buChar char="•"/>
            </a:pPr>
            <a:r>
              <a:rPr lang="en-US" sz="2000" dirty="0" smtClean="0">
                <a:latin typeface="Adobe Garamond Pro" pitchFamily="18" charset="0"/>
              </a:rPr>
              <a:t>Less material wasted</a:t>
            </a:r>
          </a:p>
          <a:p>
            <a:pPr marL="342900" indent="-342900">
              <a:buFont typeface="Arial" panose="020B0604020202020204" pitchFamily="34" charset="0"/>
              <a:buChar char="•"/>
            </a:pPr>
            <a:r>
              <a:rPr lang="en-US" sz="2000" dirty="0" smtClean="0">
                <a:latin typeface="Adobe Garamond Pro" pitchFamily="18" charset="0"/>
              </a:rPr>
              <a:t>Better safety practices</a:t>
            </a: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8" name="TextBox 17"/>
          <p:cNvSpPr txBox="1"/>
          <p:nvPr/>
        </p:nvSpPr>
        <p:spPr>
          <a:xfrm>
            <a:off x="18745200" y="1524000"/>
            <a:ext cx="7924800" cy="4278094"/>
          </a:xfrm>
          <a:prstGeom prst="rect">
            <a:avLst/>
          </a:prstGeom>
          <a:noFill/>
        </p:spPr>
        <p:txBody>
          <a:bodyPr wrap="square" rtlCol="0">
            <a:spAutoFit/>
          </a:bodyPr>
          <a:lstStyle/>
          <a:p>
            <a:r>
              <a:rPr lang="en-US" sz="2400" u="sng" dirty="0" smtClean="0">
                <a:solidFill>
                  <a:schemeClr val="accent2">
                    <a:lumMod val="60000"/>
                    <a:lumOff val="40000"/>
                  </a:schemeClr>
                </a:solidFill>
                <a:latin typeface="Adobe Garamond Pro" pitchFamily="18" charset="0"/>
              </a:rPr>
              <a:t>Quality</a:t>
            </a:r>
          </a:p>
          <a:p>
            <a:pPr marL="342900" indent="-342900">
              <a:buFont typeface="Arial" panose="020B0604020202020204" pitchFamily="34" charset="0"/>
              <a:buChar char="•"/>
            </a:pPr>
            <a:r>
              <a:rPr lang="en-US" sz="2000" dirty="0" smtClean="0">
                <a:latin typeface="Adobe Garamond Pro" pitchFamily="18" charset="0"/>
              </a:rPr>
              <a:t>PCI Certified</a:t>
            </a:r>
          </a:p>
          <a:p>
            <a:pPr marL="342900" indent="-342900">
              <a:buFont typeface="Arial" panose="020B0604020202020204" pitchFamily="34" charset="0"/>
              <a:buChar char="•"/>
            </a:pPr>
            <a:r>
              <a:rPr lang="en-US" sz="2000" dirty="0">
                <a:latin typeface="Adobe Garamond Pro" pitchFamily="18" charset="0"/>
              </a:rPr>
              <a:t>Controlled air entrainment and cuing procedures</a:t>
            </a:r>
          </a:p>
          <a:p>
            <a:pPr marL="342900" indent="-342900">
              <a:buFont typeface="Arial" panose="020B0604020202020204" pitchFamily="34" charset="0"/>
              <a:buChar char="•"/>
            </a:pPr>
            <a:r>
              <a:rPr lang="en-US" sz="2000" dirty="0" smtClean="0">
                <a:latin typeface="Adobe Garamond Pro" pitchFamily="18" charset="0"/>
              </a:rPr>
              <a:t>Better &amp; more consistent quality of work</a:t>
            </a:r>
          </a:p>
          <a:p>
            <a:pPr marL="342900" indent="-342900">
              <a:buFont typeface="Arial" panose="020B0604020202020204" pitchFamily="34" charset="0"/>
              <a:buChar char="•"/>
            </a:pPr>
            <a:endParaRPr lang="en-US" sz="2000" dirty="0" smtClean="0">
              <a:latin typeface="Adobe Garamond Pro" pitchFamily="18" charset="0"/>
            </a:endParaRPr>
          </a:p>
          <a:p>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pic>
        <p:nvPicPr>
          <p:cNvPr id="4098" name="Picture 2" descr="Hollow-core slab production at Modern Company's factory in Egy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1319" y="3663435"/>
            <a:ext cx="5143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tmiprecast.com/sites/default/files/pci-logo-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02600" y="3104344"/>
            <a:ext cx="2917511" cy="269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14400" y="1560255"/>
            <a:ext cx="7848600" cy="4739759"/>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solidFill>
                  <a:schemeClr val="accent2">
                    <a:lumMod val="60000"/>
                    <a:lumOff val="40000"/>
                  </a:schemeClr>
                </a:solidFill>
                <a:latin typeface="Adobe Garamond Pro" pitchFamily="18" charset="0"/>
              </a:rPr>
              <a:t>Analysis 1: Construction Precast Vs. Cast in Place Concrete</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Design </a:t>
            </a:r>
          </a:p>
          <a:p>
            <a:pPr marL="800100" lvl="1" indent="-342900">
              <a:buFont typeface="Arial" panose="020B0604020202020204" pitchFamily="34" charset="0"/>
              <a:buChar char="•"/>
            </a:pPr>
            <a:r>
              <a:rPr lang="en-US" dirty="0">
                <a:solidFill>
                  <a:schemeClr val="accent2">
                    <a:lumMod val="60000"/>
                    <a:lumOff val="40000"/>
                  </a:schemeClr>
                </a:solidFill>
                <a:latin typeface="Adobe Garamond Pro" pitchFamily="18" charset="0"/>
              </a:rPr>
              <a:t>Manufacturing &amp; Quality</a:t>
            </a:r>
          </a:p>
          <a:p>
            <a:pPr marL="800100" lvl="1" indent="-342900">
              <a:buFont typeface="Arial" panose="020B0604020202020204" pitchFamily="34" charset="0"/>
              <a:buChar char="•"/>
            </a:pPr>
            <a:r>
              <a:rPr lang="en-US" dirty="0">
                <a:latin typeface="Adobe Garamond Pro" pitchFamily="18" charset="0"/>
              </a:rPr>
              <a:t>Delivery &amp; Erection</a:t>
            </a:r>
          </a:p>
          <a:p>
            <a:pPr marL="800100" lvl="1" indent="-342900">
              <a:buFont typeface="Arial" panose="020B0604020202020204" pitchFamily="34" charset="0"/>
              <a:buChar char="•"/>
            </a:pPr>
            <a:r>
              <a:rPr lang="en-US" dirty="0">
                <a:latin typeface="Adobe Garamond Pro" pitchFamily="18" charset="0"/>
              </a:rPr>
              <a:t>Cost Impact</a:t>
            </a:r>
          </a:p>
          <a:p>
            <a:pPr marL="800100" lvl="1" indent="-342900">
              <a:buFont typeface="Arial" panose="020B0604020202020204" pitchFamily="34" charset="0"/>
              <a:buChar char="•"/>
            </a:pPr>
            <a:r>
              <a:rPr lang="en-US" dirty="0">
                <a:latin typeface="Adobe Garamond Pro" pitchFamily="18" charset="0"/>
              </a:rPr>
              <a:t>Schedule Impacts</a:t>
            </a:r>
          </a:p>
          <a:p>
            <a:pPr marL="800100" lvl="1" indent="-342900">
              <a:buFont typeface="Arial" panose="020B0604020202020204" pitchFamily="34" charset="0"/>
              <a:buChar char="•"/>
            </a:pPr>
            <a:r>
              <a:rPr lang="en-US" dirty="0">
                <a:latin typeface="Adobe Garamond Pro" pitchFamily="18" charset="0"/>
              </a:rPr>
              <a:t>Mechanical Breadth</a:t>
            </a:r>
          </a:p>
          <a:p>
            <a:pPr marL="800100" lvl="1" indent="-342900">
              <a:buFont typeface="Arial" panose="020B0604020202020204" pitchFamily="34" charset="0"/>
              <a:buChar char="•"/>
            </a:pPr>
            <a:r>
              <a:rPr lang="en-US" dirty="0" smtClean="0">
                <a:latin typeface="Adobe Garamond Pro" pitchFamily="18" charset="0"/>
              </a:rPr>
              <a:t>Conclusions </a:t>
            </a:r>
            <a:r>
              <a:rPr lang="en-US" dirty="0">
                <a:latin typeface="Adobe Garamond Pro" pitchFamily="18" charset="0"/>
              </a:rPr>
              <a:t>&amp; </a:t>
            </a:r>
            <a:r>
              <a:rPr lang="en-US" dirty="0" smtClean="0">
                <a:latin typeface="Adobe Garamond Pro" pitchFamily="18" charset="0"/>
              </a:rPr>
              <a:t>Recommendations</a:t>
            </a:r>
            <a:endParaRPr lang="en-US" sz="2000" dirty="0">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1: Construction of Precast Vs. Cast in Place Concrete</a:t>
            </a:r>
            <a:endParaRPr lang="en-US" sz="4000" dirty="0">
              <a:solidFill>
                <a:schemeClr val="bg1"/>
              </a:solidFill>
              <a:latin typeface="Adobe Garamond Pro" pitchFamily="18" charset="0"/>
            </a:endParaRPr>
          </a:p>
        </p:txBody>
      </p:sp>
      <p:sp>
        <p:nvSpPr>
          <p:cNvPr id="21" name="TextBox 20"/>
          <p:cNvSpPr txBox="1"/>
          <p:nvPr/>
        </p:nvSpPr>
        <p:spPr>
          <a:xfrm>
            <a:off x="10991319" y="6139936"/>
            <a:ext cx="5143500" cy="276999"/>
          </a:xfrm>
          <a:prstGeom prst="rect">
            <a:avLst/>
          </a:prstGeom>
          <a:noFill/>
        </p:spPr>
        <p:txBody>
          <a:bodyPr wrap="square" rtlCol="0">
            <a:spAutoFit/>
          </a:bodyPr>
          <a:lstStyle/>
          <a:p>
            <a:r>
              <a:rPr lang="en-US" sz="1200" dirty="0" smtClean="0">
                <a:latin typeface="Adobe Garamond Pro" pitchFamily="18" charset="0"/>
              </a:rPr>
              <a:t>Photo Courtesy of www.concretetissues.com</a:t>
            </a:r>
            <a:endParaRPr lang="en-US" sz="1200" dirty="0">
              <a:latin typeface="Adobe Garamond Pro" pitchFamily="18" charset="0"/>
            </a:endParaRPr>
          </a:p>
        </p:txBody>
      </p:sp>
      <p:sp>
        <p:nvSpPr>
          <p:cNvPr id="22" name="TextBox 21"/>
          <p:cNvSpPr txBox="1"/>
          <p:nvPr/>
        </p:nvSpPr>
        <p:spPr>
          <a:xfrm>
            <a:off x="20789900" y="5802094"/>
            <a:ext cx="2930211" cy="276999"/>
          </a:xfrm>
          <a:prstGeom prst="rect">
            <a:avLst/>
          </a:prstGeom>
          <a:noFill/>
        </p:spPr>
        <p:txBody>
          <a:bodyPr wrap="square" rtlCol="0">
            <a:spAutoFit/>
          </a:bodyPr>
          <a:lstStyle/>
          <a:p>
            <a:r>
              <a:rPr lang="en-US" sz="1200" dirty="0" smtClean="0">
                <a:latin typeface="Adobe Garamond Pro" pitchFamily="18" charset="0"/>
              </a:rPr>
              <a:t>Photo Courtesy of www.atmiprecast.com</a:t>
            </a:r>
            <a:endParaRPr lang="en-US" sz="1200" dirty="0">
              <a:latin typeface="Adobe Garamond Pro" pitchFamily="18" charset="0"/>
            </a:endParaRPr>
          </a:p>
        </p:txBody>
      </p:sp>
    </p:spTree>
    <p:extLst>
      <p:ext uri="{BB962C8B-B14F-4D97-AF65-F5344CB8AC3E}">
        <p14:creationId xmlns:p14="http://schemas.microsoft.com/office/powerpoint/2010/main" val="3983590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1447800"/>
            <a:ext cx="9144000" cy="14478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p:cNvSpPr/>
          <p:nvPr/>
        </p:nvSpPr>
        <p:spPr>
          <a:xfrm>
            <a:off x="9133490" y="-1447800"/>
            <a:ext cx="9144000" cy="1447800"/>
          </a:xfrm>
          <a:prstGeom prst="rect">
            <a:avLst/>
          </a:prstGeom>
          <a:solidFill>
            <a:srgbClr val="5883DF"/>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18277490" y="-1447800"/>
            <a:ext cx="9144000" cy="14478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p:cNvSpPr txBox="1"/>
          <p:nvPr/>
        </p:nvSpPr>
        <p:spPr>
          <a:xfrm>
            <a:off x="533400" y="224135"/>
            <a:ext cx="5562600" cy="461665"/>
          </a:xfrm>
          <a:prstGeom prst="rect">
            <a:avLst/>
          </a:prstGeom>
          <a:noFill/>
        </p:spPr>
        <p:txBody>
          <a:bodyPr wrap="square" rtlCol="0">
            <a:spAutoFit/>
          </a:bodyPr>
          <a:lstStyle/>
          <a:p>
            <a:r>
              <a:rPr lang="en-US" sz="2400" dirty="0" err="1" smtClean="0">
                <a:solidFill>
                  <a:schemeClr val="bg1"/>
                </a:solidFill>
                <a:latin typeface="Adobe Garamond Pro" pitchFamily="18" charset="0"/>
              </a:rPr>
              <a:t>Ramy</a:t>
            </a:r>
            <a:r>
              <a:rPr lang="en-US" sz="2400" dirty="0" smtClean="0">
                <a:solidFill>
                  <a:schemeClr val="bg1"/>
                </a:solidFill>
                <a:latin typeface="Adobe Garamond Pro" pitchFamily="18" charset="0"/>
              </a:rPr>
              <a:t> </a:t>
            </a:r>
            <a:r>
              <a:rPr lang="en-US" sz="2400" dirty="0" err="1" smtClean="0">
                <a:solidFill>
                  <a:schemeClr val="bg1"/>
                </a:solidFill>
                <a:latin typeface="Adobe Garamond Pro" pitchFamily="18" charset="0"/>
              </a:rPr>
              <a:t>Labna</a:t>
            </a:r>
            <a:r>
              <a:rPr lang="en-US" sz="2400" dirty="0" smtClean="0">
                <a:solidFill>
                  <a:schemeClr val="bg1"/>
                </a:solidFill>
                <a:latin typeface="Adobe Garamond Pro" pitchFamily="18" charset="0"/>
              </a:rPr>
              <a:t> | Construction Option </a:t>
            </a:r>
            <a:endParaRPr lang="en-US" sz="2400" dirty="0">
              <a:solidFill>
                <a:schemeClr val="bg1"/>
              </a:solidFill>
              <a:latin typeface="Adobe Garamond Pro" pitchFamily="18" charset="0"/>
            </a:endParaRPr>
          </a:p>
        </p:txBody>
      </p:sp>
      <p:sp>
        <p:nvSpPr>
          <p:cNvPr id="12" name="TextBox 11"/>
          <p:cNvSpPr txBox="1"/>
          <p:nvPr/>
        </p:nvSpPr>
        <p:spPr>
          <a:xfrm>
            <a:off x="21336000" y="228600"/>
            <a:ext cx="5562600" cy="461665"/>
          </a:xfrm>
          <a:prstGeom prst="rect">
            <a:avLst/>
          </a:prstGeom>
          <a:noFill/>
        </p:spPr>
        <p:txBody>
          <a:bodyPr wrap="square" rtlCol="0">
            <a:spAutoFit/>
          </a:bodyPr>
          <a:lstStyle/>
          <a:p>
            <a:pPr algn="r"/>
            <a:r>
              <a:rPr lang="en-US" sz="2400" dirty="0" smtClean="0">
                <a:solidFill>
                  <a:schemeClr val="bg1"/>
                </a:solidFill>
                <a:latin typeface="Adobe Garamond Pro" pitchFamily="18" charset="0"/>
              </a:rPr>
              <a:t>2B + G + M + 7 Mansoura Development</a:t>
            </a:r>
            <a:endParaRPr lang="en-US" sz="2400" dirty="0">
              <a:solidFill>
                <a:schemeClr val="bg1"/>
              </a:solidFill>
              <a:latin typeface="Adobe Garamond Pro" pitchFamily="18" charset="0"/>
            </a:endParaRPr>
          </a:p>
        </p:txBody>
      </p:sp>
      <p:sp>
        <p:nvSpPr>
          <p:cNvPr id="15" name="TextBox 14"/>
          <p:cNvSpPr txBox="1"/>
          <p:nvPr/>
        </p:nvSpPr>
        <p:spPr>
          <a:xfrm>
            <a:off x="9743090" y="1524000"/>
            <a:ext cx="7924800" cy="3970318"/>
          </a:xfrm>
          <a:prstGeom prst="rect">
            <a:avLst/>
          </a:prstGeom>
          <a:noFill/>
        </p:spPr>
        <p:txBody>
          <a:bodyPr wrap="square" rtlCol="0">
            <a:spAutoFit/>
          </a:bodyPr>
          <a:lstStyle/>
          <a:p>
            <a:r>
              <a:rPr lang="en-US" sz="2400" u="sng" dirty="0" smtClean="0">
                <a:solidFill>
                  <a:schemeClr val="accent2">
                    <a:lumMod val="60000"/>
                    <a:lumOff val="40000"/>
                  </a:schemeClr>
                </a:solidFill>
                <a:latin typeface="Adobe Garamond Pro" pitchFamily="18" charset="0"/>
              </a:rPr>
              <a:t>Delivery</a:t>
            </a:r>
          </a:p>
          <a:p>
            <a:pPr marL="342900" indent="-342900">
              <a:buFont typeface="Arial" panose="020B0604020202020204" pitchFamily="34" charset="0"/>
              <a:buChar char="•"/>
            </a:pPr>
            <a:r>
              <a:rPr lang="en-US" sz="2000" dirty="0" smtClean="0">
                <a:latin typeface="Adobe Garamond Pro" pitchFamily="18" charset="0"/>
              </a:rPr>
              <a:t>12’ x 50’ truck bed </a:t>
            </a:r>
          </a:p>
          <a:p>
            <a:pPr marL="342900" indent="-342900">
              <a:buFont typeface="Arial" panose="020B0604020202020204" pitchFamily="34" charset="0"/>
              <a:buChar char="•"/>
            </a:pPr>
            <a:r>
              <a:rPr lang="en-US" sz="2000" dirty="0" smtClean="0">
                <a:latin typeface="Adobe Garamond Pro" pitchFamily="18" charset="0"/>
              </a:rPr>
              <a:t>Transported on non-staining, shock absorbing material</a:t>
            </a:r>
          </a:p>
          <a:p>
            <a:pPr marL="342900" indent="-342900">
              <a:buFont typeface="Arial" panose="020B0604020202020204" pitchFamily="34" charset="0"/>
              <a:buChar char="•"/>
            </a:pPr>
            <a:r>
              <a:rPr lang="en-US" sz="2000" dirty="0">
                <a:latin typeface="Adobe Garamond Pro" pitchFamily="18" charset="0"/>
              </a:rPr>
              <a:t>Manage ‘</a:t>
            </a:r>
            <a:r>
              <a:rPr lang="en-US" sz="2000" dirty="0" smtClean="0">
                <a:latin typeface="Adobe Garamond Pro" pitchFamily="18" charset="0"/>
              </a:rPr>
              <a:t>just-in-time</a:t>
            </a:r>
            <a:r>
              <a:rPr lang="en-US" sz="2000" dirty="0">
                <a:latin typeface="Adobe Garamond Pro" pitchFamily="18" charset="0"/>
              </a:rPr>
              <a:t>’ deliveries</a:t>
            </a:r>
          </a:p>
          <a:p>
            <a:pPr marL="342900" indent="-342900">
              <a:buFont typeface="Arial" panose="020B0604020202020204" pitchFamily="34" charset="0"/>
              <a:buChar char="•"/>
            </a:pPr>
            <a:r>
              <a:rPr lang="en-US" sz="2000" dirty="0" smtClean="0">
                <a:latin typeface="Adobe Garamond Pro" pitchFamily="18" charset="0"/>
              </a:rPr>
              <a:t>Delivery within 20-35 miles</a:t>
            </a: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sp>
        <p:nvSpPr>
          <p:cNvPr id="18" name="TextBox 17"/>
          <p:cNvSpPr txBox="1"/>
          <p:nvPr/>
        </p:nvSpPr>
        <p:spPr>
          <a:xfrm>
            <a:off x="18745200" y="1524000"/>
            <a:ext cx="7924800" cy="4278094"/>
          </a:xfrm>
          <a:prstGeom prst="rect">
            <a:avLst/>
          </a:prstGeom>
          <a:noFill/>
        </p:spPr>
        <p:txBody>
          <a:bodyPr wrap="square" rtlCol="0">
            <a:spAutoFit/>
          </a:bodyPr>
          <a:lstStyle/>
          <a:p>
            <a:r>
              <a:rPr lang="en-US" sz="2400" u="sng" dirty="0" smtClean="0">
                <a:solidFill>
                  <a:schemeClr val="accent2">
                    <a:lumMod val="60000"/>
                    <a:lumOff val="40000"/>
                  </a:schemeClr>
                </a:solidFill>
                <a:latin typeface="Adobe Garamond Pro" pitchFamily="18" charset="0"/>
              </a:rPr>
              <a:t>Erection</a:t>
            </a:r>
          </a:p>
          <a:p>
            <a:pPr marL="342900" indent="-342900">
              <a:buFont typeface="Arial" panose="020B0604020202020204" pitchFamily="34" charset="0"/>
              <a:buChar char="•"/>
            </a:pPr>
            <a:r>
              <a:rPr lang="en-US" sz="2000" dirty="0" smtClean="0">
                <a:latin typeface="Adobe Garamond Pro" pitchFamily="18" charset="0"/>
              </a:rPr>
              <a:t>Duration of erection reduced</a:t>
            </a:r>
          </a:p>
          <a:p>
            <a:pPr marL="342900" indent="-342900">
              <a:buFont typeface="Arial" panose="020B0604020202020204" pitchFamily="34" charset="0"/>
              <a:buChar char="•"/>
            </a:pPr>
            <a:r>
              <a:rPr lang="en-US" sz="2000" dirty="0" smtClean="0">
                <a:latin typeface="Adobe Garamond Pro" pitchFamily="18" charset="0"/>
              </a:rPr>
              <a:t>40 ton lifting crane</a:t>
            </a:r>
          </a:p>
          <a:p>
            <a:pPr marL="342900" indent="-342900">
              <a:buFont typeface="Arial" panose="020B0604020202020204" pitchFamily="34" charset="0"/>
              <a:buChar char="•"/>
            </a:pPr>
            <a:r>
              <a:rPr lang="en-US" sz="2000" dirty="0" smtClean="0">
                <a:latin typeface="Adobe Garamond Pro" pitchFamily="18" charset="0"/>
              </a:rPr>
              <a:t>1 floor erected per day</a:t>
            </a:r>
          </a:p>
          <a:p>
            <a:pPr marL="342900" indent="-342900">
              <a:buFont typeface="Arial" panose="020B0604020202020204" pitchFamily="34" charset="0"/>
              <a:buChar char="•"/>
            </a:pPr>
            <a:endParaRPr lang="en-US" sz="2000" dirty="0" smtClean="0">
              <a:latin typeface="Adobe Garamond Pro" pitchFamily="18" charset="0"/>
            </a:endParaRPr>
          </a:p>
          <a:p>
            <a:endParaRPr lang="en-US" sz="2000" dirty="0">
              <a:latin typeface="Adobe Garamond Pro" pitchFamily="18" charset="0"/>
            </a:endParaRPr>
          </a:p>
          <a:p>
            <a:endParaRPr lang="en-US" sz="2000" dirty="0" smtClean="0">
              <a:latin typeface="Adobe Garamond Pro" pitchFamily="18" charset="0"/>
            </a:endParaRPr>
          </a:p>
          <a:p>
            <a:pPr marL="342900" indent="-342900">
              <a:buFont typeface="Arial" panose="020B0604020202020204" pitchFamily="34" charset="0"/>
              <a:buChar char="•"/>
            </a:pPr>
            <a:endParaRPr lang="en-US" sz="2000" dirty="0" smtClean="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pPr marL="342900" indent="-342900">
              <a:buFont typeface="Arial" panose="020B0604020202020204" pitchFamily="34" charset="0"/>
              <a:buChar char="•"/>
            </a:pPr>
            <a:endParaRPr lang="en-US" sz="2000" dirty="0">
              <a:latin typeface="Adobe Garamond Pro" pitchFamily="18" charset="0"/>
            </a:endParaRPr>
          </a:p>
          <a:p>
            <a:endParaRPr lang="en-US" sz="2000" dirty="0" smtClean="0">
              <a:latin typeface="Adobe Garamond Pro" pitchFamily="18" charset="0"/>
            </a:endParaRPr>
          </a:p>
          <a:p>
            <a:endParaRPr lang="en-US" sz="2400" u="sng" dirty="0">
              <a:latin typeface="Adobe Garamond Pro" pitchFamily="18" charset="0"/>
            </a:endParaRPr>
          </a:p>
          <a:p>
            <a:pPr marL="800100" lvl="1" indent="-342900">
              <a:buFont typeface="Arial" panose="020B0604020202020204" pitchFamily="34" charset="0"/>
              <a:buChar char="•"/>
            </a:pPr>
            <a:endParaRPr lang="en-US" sz="2400" dirty="0">
              <a:latin typeface="Adobe Garamond Pro" pitchFamily="18" charset="0"/>
            </a:endParaRPr>
          </a:p>
        </p:txBody>
      </p:sp>
      <p:pic>
        <p:nvPicPr>
          <p:cNvPr id="7170" name="Picture 2" descr="http://4.bp.blogspot.com/-X3pgBscn2so/UnBOTAUQpqI/AAAAAAAAP6s/k-UOQTyHFUs/s400/IMG_3052+K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376" y="3509158"/>
            <a:ext cx="5065853" cy="25455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CI - Construction - Tilt-up-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5140" y="2913032"/>
            <a:ext cx="3048000" cy="306551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14400" y="1560255"/>
            <a:ext cx="7848600" cy="4739759"/>
          </a:xfrm>
          <a:prstGeom prst="rect">
            <a:avLst/>
          </a:prstGeom>
          <a:noFill/>
          <a:ln w="25400">
            <a:noFill/>
          </a:ln>
        </p:spPr>
        <p:txBody>
          <a:bodyPr wrap="square" rtlCol="0">
            <a:spAutoFit/>
          </a:bodyPr>
          <a:lstStyle/>
          <a:p>
            <a:r>
              <a:rPr lang="en-US" sz="2200" b="1" dirty="0" smtClean="0">
                <a:latin typeface="Adobe Garamond Pro" pitchFamily="18" charset="0"/>
              </a:rPr>
              <a:t>OUTLINE</a:t>
            </a:r>
          </a:p>
          <a:p>
            <a:pPr algn="ctr"/>
            <a:endParaRPr lang="en-US" dirty="0" smtClean="0">
              <a:latin typeface="Adobe Garamond Pro" pitchFamily="18" charset="0"/>
            </a:endParaRPr>
          </a:p>
          <a:p>
            <a:pPr marL="285750" indent="-285750">
              <a:buFont typeface="Wingdings" panose="05000000000000000000" pitchFamily="2" charset="2"/>
              <a:buChar char="v"/>
            </a:pPr>
            <a:r>
              <a:rPr lang="en-US" sz="2000" dirty="0">
                <a:latin typeface="Adobe Garamond Pro" pitchFamily="18" charset="0"/>
              </a:rPr>
              <a:t>Project Background</a:t>
            </a:r>
          </a:p>
          <a:p>
            <a:pPr marL="285750" indent="-285750">
              <a:buFont typeface="Wingdings" panose="05000000000000000000" pitchFamily="2" charset="2"/>
              <a:buChar char="v"/>
            </a:pPr>
            <a:r>
              <a:rPr lang="en-US" sz="2000" dirty="0">
                <a:solidFill>
                  <a:schemeClr val="accent2">
                    <a:lumMod val="60000"/>
                    <a:lumOff val="40000"/>
                  </a:schemeClr>
                </a:solidFill>
                <a:latin typeface="Adobe Garamond Pro" pitchFamily="18" charset="0"/>
              </a:rPr>
              <a:t>Analysis 1: Construction Precast Vs. Cast in Place Concrete</a:t>
            </a:r>
          </a:p>
          <a:p>
            <a:pPr marL="800100" lvl="1" indent="-342900">
              <a:buFont typeface="Arial" panose="020B0604020202020204" pitchFamily="34" charset="0"/>
              <a:buChar char="•"/>
            </a:pPr>
            <a:r>
              <a:rPr lang="en-US" dirty="0">
                <a:latin typeface="Adobe Garamond Pro" pitchFamily="18" charset="0"/>
              </a:rPr>
              <a:t>Introduction</a:t>
            </a:r>
          </a:p>
          <a:p>
            <a:pPr marL="800100" lvl="1" indent="-342900">
              <a:buFont typeface="Arial" panose="020B0604020202020204" pitchFamily="34" charset="0"/>
              <a:buChar char="•"/>
            </a:pPr>
            <a:r>
              <a:rPr lang="en-US" dirty="0">
                <a:latin typeface="Adobe Garamond Pro" pitchFamily="18" charset="0"/>
              </a:rPr>
              <a:t>Design </a:t>
            </a:r>
          </a:p>
          <a:p>
            <a:pPr marL="800100" lvl="1" indent="-342900">
              <a:buFont typeface="Arial" panose="020B0604020202020204" pitchFamily="34" charset="0"/>
              <a:buChar char="•"/>
            </a:pPr>
            <a:r>
              <a:rPr lang="en-US" dirty="0">
                <a:latin typeface="Adobe Garamond Pro" pitchFamily="18" charset="0"/>
              </a:rPr>
              <a:t>Manufacturing &amp; Quality</a:t>
            </a:r>
          </a:p>
          <a:p>
            <a:pPr marL="800100" lvl="1" indent="-342900">
              <a:buFont typeface="Arial" panose="020B0604020202020204" pitchFamily="34" charset="0"/>
              <a:buChar char="•"/>
            </a:pPr>
            <a:r>
              <a:rPr lang="en-US" dirty="0">
                <a:solidFill>
                  <a:schemeClr val="accent2">
                    <a:lumMod val="60000"/>
                    <a:lumOff val="40000"/>
                  </a:schemeClr>
                </a:solidFill>
                <a:latin typeface="Adobe Garamond Pro" pitchFamily="18" charset="0"/>
              </a:rPr>
              <a:t>Delivery &amp; Erection</a:t>
            </a:r>
          </a:p>
          <a:p>
            <a:pPr marL="800100" lvl="1" indent="-342900">
              <a:buFont typeface="Arial" panose="020B0604020202020204" pitchFamily="34" charset="0"/>
              <a:buChar char="•"/>
            </a:pPr>
            <a:r>
              <a:rPr lang="en-US" dirty="0">
                <a:latin typeface="Adobe Garamond Pro" pitchFamily="18" charset="0"/>
              </a:rPr>
              <a:t>Cost Impact</a:t>
            </a:r>
          </a:p>
          <a:p>
            <a:pPr marL="800100" lvl="1" indent="-342900">
              <a:buFont typeface="Arial" panose="020B0604020202020204" pitchFamily="34" charset="0"/>
              <a:buChar char="•"/>
            </a:pPr>
            <a:r>
              <a:rPr lang="en-US" dirty="0">
                <a:latin typeface="Adobe Garamond Pro" pitchFamily="18" charset="0"/>
              </a:rPr>
              <a:t>Schedule Impacts</a:t>
            </a:r>
          </a:p>
          <a:p>
            <a:pPr marL="800100" lvl="1" indent="-342900">
              <a:buFont typeface="Arial" panose="020B0604020202020204" pitchFamily="34" charset="0"/>
              <a:buChar char="•"/>
            </a:pPr>
            <a:r>
              <a:rPr lang="en-US" dirty="0">
                <a:latin typeface="Adobe Garamond Pro" pitchFamily="18" charset="0"/>
              </a:rPr>
              <a:t>Mechanical Breadth</a:t>
            </a:r>
          </a:p>
          <a:p>
            <a:pPr marL="800100" lvl="1" indent="-342900">
              <a:buFont typeface="Arial" panose="020B0604020202020204" pitchFamily="34" charset="0"/>
              <a:buChar char="•"/>
            </a:pPr>
            <a:r>
              <a:rPr lang="en-US" dirty="0" smtClean="0">
                <a:latin typeface="Adobe Garamond Pro" pitchFamily="18" charset="0"/>
              </a:rPr>
              <a:t>Conclusions </a:t>
            </a:r>
            <a:r>
              <a:rPr lang="en-US" dirty="0">
                <a:latin typeface="Adobe Garamond Pro" pitchFamily="18" charset="0"/>
              </a:rPr>
              <a:t>&amp; </a:t>
            </a:r>
            <a:r>
              <a:rPr lang="en-US" dirty="0" smtClean="0">
                <a:latin typeface="Adobe Garamond Pro" pitchFamily="18" charset="0"/>
              </a:rPr>
              <a:t>Recommendations</a:t>
            </a:r>
            <a:endParaRPr lang="en-US" sz="2000" dirty="0">
              <a:latin typeface="Adobe Garamond Pro" pitchFamily="18" charset="0"/>
            </a:endParaRPr>
          </a:p>
          <a:p>
            <a:pPr marL="285750" indent="-285750">
              <a:buFont typeface="Wingdings" panose="05000000000000000000" pitchFamily="2" charset="2"/>
              <a:buChar char="v"/>
            </a:pPr>
            <a:r>
              <a:rPr lang="en-US" sz="2000" dirty="0" smtClean="0">
                <a:latin typeface="Adobe Garamond Pro" pitchFamily="18" charset="0"/>
              </a:rPr>
              <a:t>Analysis 2: Comparison of Construction Practices between US &amp; Qatar</a:t>
            </a:r>
          </a:p>
          <a:p>
            <a:pPr marL="285750" indent="-285750">
              <a:buFont typeface="Wingdings" panose="05000000000000000000" pitchFamily="2" charset="2"/>
              <a:buChar char="v"/>
            </a:pPr>
            <a:r>
              <a:rPr lang="en-US" sz="2000" dirty="0" smtClean="0">
                <a:latin typeface="Adobe Garamond Pro" pitchFamily="18" charset="0"/>
              </a:rPr>
              <a:t>Analysis 3: Field Labor Management &amp; Alteration</a:t>
            </a:r>
          </a:p>
          <a:p>
            <a:pPr marL="285750" indent="-285750">
              <a:buFont typeface="Wingdings" panose="05000000000000000000" pitchFamily="2" charset="2"/>
              <a:buChar char="v"/>
            </a:pPr>
            <a:r>
              <a:rPr lang="en-US" sz="2000" dirty="0" smtClean="0">
                <a:latin typeface="Adobe Garamond Pro" pitchFamily="18" charset="0"/>
              </a:rPr>
              <a:t>Conclusion</a:t>
            </a:r>
            <a:endParaRPr lang="en-US" sz="2000" dirty="0">
              <a:latin typeface="Adobe Garamond Pro" pitchFamily="18" charset="0"/>
            </a:endParaRPr>
          </a:p>
          <a:p>
            <a:pPr marL="285750" indent="-285750" algn="ctr">
              <a:buFont typeface="Wingdings" panose="05000000000000000000" pitchFamily="2" charset="2"/>
              <a:buChar char="v"/>
            </a:pPr>
            <a:endParaRPr lang="en-US" dirty="0" smtClean="0"/>
          </a:p>
        </p:txBody>
      </p:sp>
      <p:cxnSp>
        <p:nvCxnSpPr>
          <p:cNvPr id="17" name="Straight Connector 16"/>
          <p:cNvCxnSpPr/>
          <p:nvPr/>
        </p:nvCxnSpPr>
        <p:spPr>
          <a:xfrm>
            <a:off x="990600" y="2057400"/>
            <a:ext cx="746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14400" y="1484054"/>
            <a:ext cx="7696200" cy="476434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2"/>
          <p:cNvSpPr txBox="1">
            <a:spLocks/>
          </p:cNvSpPr>
          <p:nvPr/>
        </p:nvSpPr>
        <p:spPr>
          <a:xfrm>
            <a:off x="2046890" y="228600"/>
            <a:ext cx="23317200" cy="1752600"/>
          </a:xfrm>
          <a:prstGeom prst="rect">
            <a:avLst/>
          </a:prstGeom>
        </p:spPr>
        <p:txBody>
          <a:bodyPr vert="horz" anchor="t">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chemeClr val="bg1"/>
                </a:solidFill>
                <a:latin typeface="Adobe Garamond Pro" pitchFamily="18" charset="0"/>
              </a:rPr>
              <a:t>Analysis 1: Construction of Precast Vs. Cast in Place Concrete</a:t>
            </a:r>
            <a:endParaRPr lang="en-US" sz="4000" dirty="0">
              <a:solidFill>
                <a:schemeClr val="bg1"/>
              </a:solidFill>
              <a:latin typeface="Adobe Garamond Pro" pitchFamily="18" charset="0"/>
            </a:endParaRPr>
          </a:p>
        </p:txBody>
      </p:sp>
      <p:sp>
        <p:nvSpPr>
          <p:cNvPr id="21" name="TextBox 20"/>
          <p:cNvSpPr txBox="1"/>
          <p:nvPr/>
        </p:nvSpPr>
        <p:spPr>
          <a:xfrm>
            <a:off x="10896600" y="6047601"/>
            <a:ext cx="5143500" cy="276999"/>
          </a:xfrm>
          <a:prstGeom prst="rect">
            <a:avLst/>
          </a:prstGeom>
          <a:noFill/>
        </p:spPr>
        <p:txBody>
          <a:bodyPr wrap="square" rtlCol="0">
            <a:spAutoFit/>
          </a:bodyPr>
          <a:lstStyle/>
          <a:p>
            <a:r>
              <a:rPr lang="en-US" sz="1200" dirty="0" smtClean="0">
                <a:latin typeface="Adobe Garamond Pro" pitchFamily="18" charset="0"/>
              </a:rPr>
              <a:t>Photo Courtesy of www.truckfax.blogspot.com</a:t>
            </a:r>
            <a:endParaRPr lang="en-US" sz="1200" dirty="0">
              <a:latin typeface="Adobe Garamond Pro" pitchFamily="18" charset="0"/>
            </a:endParaRPr>
          </a:p>
        </p:txBody>
      </p:sp>
      <p:sp>
        <p:nvSpPr>
          <p:cNvPr id="22" name="TextBox 21"/>
          <p:cNvSpPr txBox="1"/>
          <p:nvPr/>
        </p:nvSpPr>
        <p:spPr>
          <a:xfrm>
            <a:off x="22292129" y="5997892"/>
            <a:ext cx="5143500" cy="276999"/>
          </a:xfrm>
          <a:prstGeom prst="rect">
            <a:avLst/>
          </a:prstGeom>
          <a:noFill/>
        </p:spPr>
        <p:txBody>
          <a:bodyPr wrap="square" rtlCol="0">
            <a:spAutoFit/>
          </a:bodyPr>
          <a:lstStyle/>
          <a:p>
            <a:r>
              <a:rPr lang="en-US" sz="1200" dirty="0" smtClean="0">
                <a:latin typeface="Adobe Garamond Pro" pitchFamily="18" charset="0"/>
              </a:rPr>
              <a:t>Photo Courtesy of www.sicklesteelcranes.com</a:t>
            </a:r>
            <a:endParaRPr lang="en-US" sz="1200" dirty="0">
              <a:latin typeface="Adobe Garamond Pro" pitchFamily="18" charset="0"/>
            </a:endParaRPr>
          </a:p>
        </p:txBody>
      </p:sp>
    </p:spTree>
    <p:extLst>
      <p:ext uri="{BB962C8B-B14F-4D97-AF65-F5344CB8AC3E}">
        <p14:creationId xmlns:p14="http://schemas.microsoft.com/office/powerpoint/2010/main" val="33516410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2171</TotalTime>
  <Words>3637</Words>
  <Application>Microsoft Office PowerPoint</Application>
  <PresentationFormat>Custom</PresentationFormat>
  <Paragraphs>1178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2B + G + M + 7 Mansoura Development Doha, Qatar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1</dc:title>
  <dc:creator>PSUAE</dc:creator>
  <cp:lastModifiedBy>PSUAE</cp:lastModifiedBy>
  <cp:revision>232</cp:revision>
  <cp:lastPrinted>2014-04-01T20:47:34Z</cp:lastPrinted>
  <dcterms:created xsi:type="dcterms:W3CDTF">2013-09-10T03:28:05Z</dcterms:created>
  <dcterms:modified xsi:type="dcterms:W3CDTF">2014-04-22T18:36:08Z</dcterms:modified>
</cp:coreProperties>
</file>